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58" r:id="rId5"/>
    <p:sldId id="259"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94660"/>
  </p:normalViewPr>
  <p:slideViewPr>
    <p:cSldViewPr snapToGrid="0">
      <p:cViewPr varScale="1">
        <p:scale>
          <a:sx n="114" d="100"/>
          <a:sy n="114" d="100"/>
        </p:scale>
        <p:origin x="10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545765-367E-4BB3-B77D-6BCAF9DA4F12}" type="datetimeFigureOut">
              <a:rPr lang="en-AU" smtClean="0"/>
              <a:t>24/03/2023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360329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545765-367E-4BB3-B77D-6BCAF9DA4F12}" type="datetimeFigureOut">
              <a:rPr lang="en-AU" smtClean="0"/>
              <a:t>24/03/2023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197112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545765-367E-4BB3-B77D-6BCAF9DA4F12}" type="datetimeFigureOut">
              <a:rPr lang="en-AU" smtClean="0"/>
              <a:t>24/03/2023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108137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AD545765-367E-4BB3-B77D-6BCAF9DA4F12}" type="datetimeFigureOut">
              <a:rPr lang="en-AU" smtClean="0"/>
              <a:t>24/03/2023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490012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AD545765-367E-4BB3-B77D-6BCAF9DA4F12}" type="datetimeFigureOut">
              <a:rPr lang="en-AU" smtClean="0"/>
              <a:t>24/03/2023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3425159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545765-367E-4BB3-B77D-6BCAF9DA4F12}" type="datetimeFigureOut">
              <a:rPr lang="en-AU" smtClean="0"/>
              <a:t>24/03/2023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3775898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545765-367E-4BB3-B77D-6BCAF9DA4F12}" type="datetimeFigureOut">
              <a:rPr lang="en-AU" smtClean="0"/>
              <a:t>24/03/2023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3086343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545765-367E-4BB3-B77D-6BCAF9DA4F12}" type="datetimeFigureOut">
              <a:rPr lang="en-AU" smtClean="0"/>
              <a:t>24/03/2023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2227283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545765-367E-4BB3-B77D-6BCAF9DA4F12}" type="datetimeFigureOut">
              <a:rPr lang="en-AU" smtClean="0"/>
              <a:t>24/03/2023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30364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545765-367E-4BB3-B77D-6BCAF9DA4F12}" type="datetimeFigureOut">
              <a:rPr lang="en-AU" smtClean="0"/>
              <a:t>24/03/2023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337186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545765-367E-4BB3-B77D-6BCAF9DA4F12}" type="datetimeFigureOut">
              <a:rPr lang="en-AU" smtClean="0"/>
              <a:t>24/03/2023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41563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545765-367E-4BB3-B77D-6BCAF9DA4F12}" type="datetimeFigureOut">
              <a:rPr lang="en-AU" smtClean="0"/>
              <a:t>24/03/2023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271160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545765-367E-4BB3-B77D-6BCAF9DA4F12}" type="datetimeFigureOut">
              <a:rPr lang="en-AU" smtClean="0"/>
              <a:t>24/03/2023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316169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545765-367E-4BB3-B77D-6BCAF9DA4F12}" type="datetimeFigureOut">
              <a:rPr lang="en-AU" smtClean="0"/>
              <a:t>24/03/2023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347030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45765-367E-4BB3-B77D-6BCAF9DA4F12}" type="datetimeFigureOut">
              <a:rPr lang="en-AU" smtClean="0"/>
              <a:t>24/03/2023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230566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545765-367E-4BB3-B77D-6BCAF9DA4F12}" type="datetimeFigureOut">
              <a:rPr lang="en-AU" smtClean="0"/>
              <a:t>24/03/2023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133799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AD545765-367E-4BB3-B77D-6BCAF9DA4F12}" type="datetimeFigureOut">
              <a:rPr lang="en-AU" smtClean="0"/>
              <a:t>24/03/2023</a:t>
            </a:fld>
            <a:endParaRPr lang="en-AU"/>
          </a:p>
        </p:txBody>
      </p:sp>
      <p:sp>
        <p:nvSpPr>
          <p:cNvPr id="6" name="Footer Placeholder 5"/>
          <p:cNvSpPr>
            <a:spLocks noGrp="1"/>
          </p:cNvSpPr>
          <p:nvPr>
            <p:ph type="ftr" sz="quarter" idx="11"/>
          </p:nvPr>
        </p:nvSpPr>
        <p:spPr>
          <a:xfrm>
            <a:off x="1141412" y="5883275"/>
            <a:ext cx="5105400" cy="365125"/>
          </a:xfrm>
        </p:spPr>
        <p:txBody>
          <a:bodyPr/>
          <a:lstStyle/>
          <a:p>
            <a:endParaRPr lang="en-AU"/>
          </a:p>
        </p:txBody>
      </p:sp>
      <p:sp>
        <p:nvSpPr>
          <p:cNvPr id="7" name="Slide Number Placeholder 6"/>
          <p:cNvSpPr>
            <a:spLocks noGrp="1"/>
          </p:cNvSpPr>
          <p:nvPr>
            <p:ph type="sldNum" sz="quarter" idx="12"/>
          </p:nvPr>
        </p:nvSpPr>
        <p:spPr>
          <a:xfrm>
            <a:off x="10742612" y="5883275"/>
            <a:ext cx="322567" cy="365125"/>
          </a:xfrm>
        </p:spPr>
        <p:txBody>
          <a:bodyPr/>
          <a:lstStyle/>
          <a:p>
            <a:fld id="{D62FAD07-4FE3-4D50-A323-5F1ADF2100C3}" type="slidenum">
              <a:rPr lang="en-AU" smtClean="0"/>
              <a:t>‹#›</a:t>
            </a:fld>
            <a:endParaRPr lang="en-AU"/>
          </a:p>
        </p:txBody>
      </p:sp>
    </p:spTree>
    <p:extLst>
      <p:ext uri="{BB962C8B-B14F-4D97-AF65-F5344CB8AC3E}">
        <p14:creationId xmlns:p14="http://schemas.microsoft.com/office/powerpoint/2010/main" val="95898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D545765-367E-4BB3-B77D-6BCAF9DA4F12}" type="datetimeFigureOut">
              <a:rPr lang="en-AU" smtClean="0"/>
              <a:t>24/03/2023</a:t>
            </a:fld>
            <a:endParaRPr lang="en-A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A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62FAD07-4FE3-4D50-A323-5F1ADF2100C3}" type="slidenum">
              <a:rPr lang="en-AU" smtClean="0"/>
              <a:t>‹#›</a:t>
            </a:fld>
            <a:endParaRPr lang="en-AU"/>
          </a:p>
        </p:txBody>
      </p:sp>
    </p:spTree>
    <p:extLst>
      <p:ext uri="{BB962C8B-B14F-4D97-AF65-F5344CB8AC3E}">
        <p14:creationId xmlns:p14="http://schemas.microsoft.com/office/powerpoint/2010/main" val="205894106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micahael.brambeger@live.vu.edu.a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Legal writing and Drafting </a:t>
            </a:r>
            <a:r>
              <a:rPr lang="en-AU" dirty="0" smtClean="0"/>
              <a:t>Workshop</a:t>
            </a:r>
            <a:endParaRPr lang="en-AU" dirty="0"/>
          </a:p>
        </p:txBody>
      </p:sp>
      <p:sp>
        <p:nvSpPr>
          <p:cNvPr id="3" name="Subtitle 2"/>
          <p:cNvSpPr>
            <a:spLocks noGrp="1"/>
          </p:cNvSpPr>
          <p:nvPr>
            <p:ph type="subTitle" idx="1"/>
          </p:nvPr>
        </p:nvSpPr>
        <p:spPr/>
        <p:txBody>
          <a:bodyPr/>
          <a:lstStyle/>
          <a:p>
            <a:r>
              <a:rPr lang="en-AU" dirty="0" smtClean="0"/>
              <a:t>By Michael Bramberger 2023</a:t>
            </a:r>
            <a:endParaRPr lang="en-AU" dirty="0"/>
          </a:p>
        </p:txBody>
      </p:sp>
    </p:spTree>
    <p:extLst>
      <p:ext uri="{BB962C8B-B14F-4D97-AF65-F5344CB8AC3E}">
        <p14:creationId xmlns:p14="http://schemas.microsoft.com/office/powerpoint/2010/main" val="3861369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6600" b="1" dirty="0"/>
              <a:t>The Comma (,)</a:t>
            </a:r>
          </a:p>
        </p:txBody>
      </p:sp>
      <p:sp>
        <p:nvSpPr>
          <p:cNvPr id="3" name="Content Placeholder 2"/>
          <p:cNvSpPr>
            <a:spLocks noGrp="1"/>
          </p:cNvSpPr>
          <p:nvPr>
            <p:ph idx="1"/>
          </p:nvPr>
        </p:nvSpPr>
        <p:spPr/>
        <p:txBody>
          <a:bodyPr>
            <a:normAutofit lnSpcReduction="10000"/>
          </a:bodyPr>
          <a:lstStyle/>
          <a:p>
            <a:pPr marL="0" indent="0">
              <a:buNone/>
            </a:pPr>
            <a:endParaRPr lang="en-AU" dirty="0" smtClean="0"/>
          </a:p>
          <a:p>
            <a:pPr marL="0" indent="0">
              <a:buNone/>
            </a:pPr>
            <a:r>
              <a:rPr lang="en-AU" sz="4000" dirty="0" smtClean="0"/>
              <a:t>Example:</a:t>
            </a:r>
          </a:p>
          <a:p>
            <a:pPr marL="0" indent="0">
              <a:buNone/>
            </a:pPr>
            <a:r>
              <a:rPr lang="en-AU" sz="4000" dirty="0" smtClean="0"/>
              <a:t>He </a:t>
            </a:r>
            <a:r>
              <a:rPr lang="en-AU" sz="4000" dirty="0"/>
              <a:t>instructed a solicitor to act on his behalf, </a:t>
            </a:r>
            <a:r>
              <a:rPr lang="en-AU" sz="4000" b="1" dirty="0"/>
              <a:t>even though he could not afford it</a:t>
            </a:r>
            <a:r>
              <a:rPr lang="en-AU" sz="4000" dirty="0"/>
              <a:t>, because he felt certain about his claims. </a:t>
            </a:r>
          </a:p>
          <a:p>
            <a:endParaRPr lang="en-AU" dirty="0"/>
          </a:p>
        </p:txBody>
      </p:sp>
    </p:spTree>
    <p:extLst>
      <p:ext uri="{BB962C8B-B14F-4D97-AF65-F5344CB8AC3E}">
        <p14:creationId xmlns:p14="http://schemas.microsoft.com/office/powerpoint/2010/main" val="610990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6600" b="1" dirty="0" smtClean="0"/>
              <a:t>Separate Clauses </a:t>
            </a:r>
            <a:endParaRPr lang="en-AU" sz="6600" b="1" dirty="0"/>
          </a:p>
        </p:txBody>
      </p:sp>
      <p:sp>
        <p:nvSpPr>
          <p:cNvPr id="3" name="Content Placeholder 2"/>
          <p:cNvSpPr>
            <a:spLocks noGrp="1"/>
          </p:cNvSpPr>
          <p:nvPr>
            <p:ph idx="1"/>
          </p:nvPr>
        </p:nvSpPr>
        <p:spPr/>
        <p:txBody>
          <a:bodyPr>
            <a:normAutofit fontScale="25000" lnSpcReduction="20000"/>
          </a:bodyPr>
          <a:lstStyle/>
          <a:p>
            <a:pPr marL="0" indent="0">
              <a:buNone/>
            </a:pPr>
            <a:endParaRPr lang="en-AU" sz="4400" dirty="0" smtClean="0"/>
          </a:p>
          <a:p>
            <a:pPr marL="0" indent="0">
              <a:buNone/>
            </a:pPr>
            <a:r>
              <a:rPr lang="en-AU" sz="9600" dirty="0"/>
              <a:t>Use a comma before words like </a:t>
            </a:r>
            <a:r>
              <a:rPr lang="en-AU" sz="9600" b="1" i="1" dirty="0"/>
              <a:t>and, but, for, or, not and yet</a:t>
            </a:r>
            <a:r>
              <a:rPr lang="en-AU" sz="9600" i="1" dirty="0"/>
              <a:t> </a:t>
            </a:r>
            <a:r>
              <a:rPr lang="en-AU" sz="9600" dirty="0"/>
              <a:t>where these words indicate an independent clause</a:t>
            </a:r>
            <a:r>
              <a:rPr lang="en-AU" sz="9600" i="1" dirty="0"/>
              <a:t>.</a:t>
            </a:r>
            <a:r>
              <a:rPr lang="en-AU" sz="9600" dirty="0"/>
              <a:t> </a:t>
            </a:r>
            <a:endParaRPr lang="en-AU" sz="9600" dirty="0" smtClean="0"/>
          </a:p>
          <a:p>
            <a:pPr marL="0" indent="0">
              <a:buNone/>
            </a:pPr>
            <a:r>
              <a:rPr lang="en-AU" sz="9600" dirty="0" smtClean="0"/>
              <a:t>Example</a:t>
            </a:r>
            <a:r>
              <a:rPr lang="en-AU" sz="9600" dirty="0"/>
              <a:t>: The Minister has released draft legislation, </a:t>
            </a:r>
            <a:r>
              <a:rPr lang="en-AU" sz="9600" b="1" dirty="0"/>
              <a:t>yet</a:t>
            </a:r>
            <a:r>
              <a:rPr lang="en-AU" sz="9600" dirty="0"/>
              <a:t> many industry representatives have refused to report it</a:t>
            </a:r>
            <a:r>
              <a:rPr lang="en-AU" sz="9600" dirty="0" smtClean="0"/>
              <a:t>.</a:t>
            </a:r>
          </a:p>
          <a:p>
            <a:pPr marL="0" indent="0">
              <a:buNone/>
            </a:pPr>
            <a:endParaRPr lang="en-AU" sz="9600" dirty="0"/>
          </a:p>
          <a:p>
            <a:pPr marL="0" indent="0">
              <a:buNone/>
            </a:pPr>
            <a:r>
              <a:rPr lang="en-AU" sz="9600" dirty="0"/>
              <a:t>Use a comma to separate lists of nouns</a:t>
            </a:r>
            <a:r>
              <a:rPr lang="en-AU" sz="9600" dirty="0" smtClean="0"/>
              <a:t>.</a:t>
            </a:r>
            <a:endParaRPr lang="en-AU" sz="9600" dirty="0" smtClean="0"/>
          </a:p>
          <a:p>
            <a:pPr marL="0" indent="0">
              <a:buNone/>
            </a:pPr>
            <a:r>
              <a:rPr lang="en-AU" sz="9600" dirty="0" smtClean="0"/>
              <a:t>Example</a:t>
            </a:r>
            <a:r>
              <a:rPr lang="en-AU" sz="9600" dirty="0"/>
              <a:t>: Students may take </a:t>
            </a:r>
            <a:r>
              <a:rPr lang="en-AU" sz="9600" b="1" dirty="0"/>
              <a:t>pens, pencils, erasers, rulers and paper </a:t>
            </a:r>
            <a:r>
              <a:rPr lang="en-AU" sz="9600" dirty="0"/>
              <a:t>into the exam hall. </a:t>
            </a:r>
          </a:p>
          <a:p>
            <a:pPr marL="0" indent="0">
              <a:buNone/>
            </a:pPr>
            <a:r>
              <a:rPr lang="en-AU" sz="9600" dirty="0" smtClean="0"/>
              <a:t> </a:t>
            </a:r>
            <a:r>
              <a:rPr lang="en-AU" sz="9600" i="1" dirty="0" smtClean="0"/>
              <a:t> </a:t>
            </a:r>
            <a:endParaRPr lang="en-AU" sz="9600" dirty="0"/>
          </a:p>
          <a:p>
            <a:pPr marL="0" indent="0">
              <a:buNone/>
            </a:pPr>
            <a:endParaRPr lang="en-AU" dirty="0"/>
          </a:p>
        </p:txBody>
      </p:sp>
    </p:spTree>
    <p:extLst>
      <p:ext uri="{BB962C8B-B14F-4D97-AF65-F5344CB8AC3E}">
        <p14:creationId xmlns:p14="http://schemas.microsoft.com/office/powerpoint/2010/main" val="3925386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7300" b="1" dirty="0" smtClean="0"/>
              <a:t/>
            </a:r>
            <a:br>
              <a:rPr lang="en-AU" sz="7300" b="1" dirty="0" smtClean="0"/>
            </a:br>
            <a:r>
              <a:rPr lang="en-AU" sz="7300" b="1" dirty="0" smtClean="0"/>
              <a:t>The Colon </a:t>
            </a:r>
            <a:r>
              <a:rPr lang="en-AU" sz="7300" b="1" dirty="0"/>
              <a:t>(:) </a:t>
            </a:r>
            <a:r>
              <a:rPr lang="en-AU" dirty="0"/>
              <a:t/>
            </a:r>
            <a:br>
              <a:rPr lang="en-AU" dirty="0"/>
            </a:br>
            <a:endParaRPr lang="en-AU" dirty="0"/>
          </a:p>
        </p:txBody>
      </p:sp>
      <p:sp>
        <p:nvSpPr>
          <p:cNvPr id="3" name="Content Placeholder 2"/>
          <p:cNvSpPr>
            <a:spLocks noGrp="1"/>
          </p:cNvSpPr>
          <p:nvPr>
            <p:ph idx="1"/>
          </p:nvPr>
        </p:nvSpPr>
        <p:spPr/>
        <p:txBody>
          <a:bodyPr>
            <a:normAutofit fontScale="92500"/>
          </a:bodyPr>
          <a:lstStyle/>
          <a:p>
            <a:r>
              <a:rPr lang="en-AU" dirty="0"/>
              <a:t>Example – </a:t>
            </a:r>
          </a:p>
          <a:p>
            <a:r>
              <a:rPr lang="en-AU" dirty="0"/>
              <a:t>There are many ways of arguing that a precedent should not be followed given the indeterminacy of language and the complexities in the concept of ratio decidendi. Some examples of the most common methods used to avoid precedents are:  </a:t>
            </a:r>
          </a:p>
          <a:p>
            <a:pPr lvl="0"/>
            <a:r>
              <a:rPr lang="en-AU" dirty="0"/>
              <a:t>The precedent is distinguishable on the facts;</a:t>
            </a:r>
          </a:p>
          <a:p>
            <a:pPr lvl="0"/>
            <a:r>
              <a:rPr lang="en-AU" dirty="0"/>
              <a:t>The statement of law in the earlier case is too wide and should be confined to its facts; and</a:t>
            </a:r>
          </a:p>
          <a:p>
            <a:pPr lvl="0"/>
            <a:r>
              <a:rPr lang="en-AU" dirty="0"/>
              <a:t>The precedent is wrongly decided.  </a:t>
            </a:r>
          </a:p>
          <a:p>
            <a:pPr marL="0" indent="0">
              <a:buNone/>
            </a:pPr>
            <a:endParaRPr lang="en-AU" dirty="0"/>
          </a:p>
        </p:txBody>
      </p:sp>
    </p:spTree>
    <p:extLst>
      <p:ext uri="{BB962C8B-B14F-4D97-AF65-F5344CB8AC3E}">
        <p14:creationId xmlns:p14="http://schemas.microsoft.com/office/powerpoint/2010/main" val="1814080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8000" b="1" dirty="0" smtClean="0"/>
              <a:t/>
            </a:r>
            <a:br>
              <a:rPr lang="en-AU" sz="8000" b="1" dirty="0" smtClean="0"/>
            </a:br>
            <a:r>
              <a:rPr lang="en-AU" sz="8000" b="1" dirty="0" smtClean="0"/>
              <a:t>The semicolon (;) </a:t>
            </a:r>
            <a:r>
              <a:rPr lang="en-AU" dirty="0"/>
              <a:t/>
            </a:r>
            <a:br>
              <a:rPr lang="en-AU" dirty="0"/>
            </a:br>
            <a:endParaRPr lang="en-AU" dirty="0"/>
          </a:p>
        </p:txBody>
      </p:sp>
      <p:sp>
        <p:nvSpPr>
          <p:cNvPr id="3" name="Content Placeholder 2"/>
          <p:cNvSpPr>
            <a:spLocks noGrp="1"/>
          </p:cNvSpPr>
          <p:nvPr>
            <p:ph idx="1"/>
          </p:nvPr>
        </p:nvSpPr>
        <p:spPr>
          <a:xfrm>
            <a:off x="1141413" y="2885113"/>
            <a:ext cx="9905998" cy="3124201"/>
          </a:xfrm>
        </p:spPr>
        <p:txBody>
          <a:bodyPr>
            <a:normAutofit fontScale="25000" lnSpcReduction="20000"/>
          </a:bodyPr>
          <a:lstStyle/>
          <a:p>
            <a:pPr marL="0" indent="0">
              <a:buNone/>
            </a:pPr>
            <a:endParaRPr lang="en-AU" dirty="0" smtClean="0"/>
          </a:p>
          <a:p>
            <a:pPr marL="0" indent="0">
              <a:buNone/>
            </a:pPr>
            <a:r>
              <a:rPr lang="en-AU" sz="9600" dirty="0" smtClean="0"/>
              <a:t>My </a:t>
            </a:r>
            <a:r>
              <a:rPr lang="en-AU" sz="9600" dirty="0"/>
              <a:t>client was angry with her ex-husband; he was angry with her. </a:t>
            </a:r>
            <a:endParaRPr lang="en-AU" sz="9600" dirty="0" smtClean="0"/>
          </a:p>
          <a:p>
            <a:pPr marL="0" indent="0">
              <a:buNone/>
            </a:pPr>
            <a:r>
              <a:rPr lang="en-AU" sz="9600" dirty="0" smtClean="0"/>
              <a:t>The </a:t>
            </a:r>
            <a:r>
              <a:rPr lang="en-AU" sz="9600" dirty="0"/>
              <a:t>respondent made an offer of settlement; the plaintiff accepted it</a:t>
            </a:r>
            <a:r>
              <a:rPr lang="en-AU" sz="9600" dirty="0" smtClean="0"/>
              <a:t>.</a:t>
            </a:r>
          </a:p>
          <a:p>
            <a:pPr marL="0" indent="0">
              <a:buNone/>
            </a:pPr>
            <a:endParaRPr lang="en-AU" sz="9600" dirty="0" smtClean="0"/>
          </a:p>
          <a:p>
            <a:pPr marL="0" indent="0">
              <a:buNone/>
            </a:pPr>
            <a:r>
              <a:rPr lang="en-AU" sz="9600" dirty="0" smtClean="0"/>
              <a:t>However </a:t>
            </a:r>
            <a:r>
              <a:rPr lang="en-AU" sz="9600" dirty="0"/>
              <a:t>– Conjunctions can be used to link the clauses. </a:t>
            </a:r>
          </a:p>
          <a:p>
            <a:pPr marL="0" indent="0">
              <a:buNone/>
            </a:pPr>
            <a:endParaRPr lang="en-AU" sz="9600" dirty="0" smtClean="0"/>
          </a:p>
          <a:p>
            <a:pPr marL="0" indent="0">
              <a:buNone/>
            </a:pPr>
            <a:r>
              <a:rPr lang="en-AU" sz="9600" dirty="0"/>
              <a:t>My client was angry with her ex-husband, </a:t>
            </a:r>
            <a:r>
              <a:rPr lang="en-AU" sz="9600" b="1" dirty="0"/>
              <a:t>and</a:t>
            </a:r>
            <a:r>
              <a:rPr lang="en-AU" sz="9600" dirty="0"/>
              <a:t> he was angry with her. </a:t>
            </a:r>
          </a:p>
          <a:p>
            <a:pPr marL="0" indent="0">
              <a:buNone/>
            </a:pPr>
            <a:r>
              <a:rPr lang="en-AU" sz="9600" dirty="0" smtClean="0"/>
              <a:t>The </a:t>
            </a:r>
            <a:r>
              <a:rPr lang="en-AU" sz="9600" dirty="0"/>
              <a:t>respondent made an offer of settlement, </a:t>
            </a:r>
            <a:r>
              <a:rPr lang="en-AU" sz="9600" b="1" dirty="0"/>
              <a:t>and</a:t>
            </a:r>
            <a:r>
              <a:rPr lang="en-AU" sz="9600" dirty="0"/>
              <a:t> the plaintiff accepted it.  </a:t>
            </a:r>
          </a:p>
          <a:p>
            <a:pPr marL="0" indent="0">
              <a:buNone/>
            </a:pPr>
            <a:endParaRPr lang="en-AU" dirty="0"/>
          </a:p>
          <a:p>
            <a:pPr marL="0" indent="0">
              <a:buNone/>
            </a:pPr>
            <a:r>
              <a:rPr lang="en-AU" dirty="0" smtClean="0"/>
              <a:t>  </a:t>
            </a:r>
            <a:endParaRPr lang="en-AU" dirty="0"/>
          </a:p>
          <a:p>
            <a:pPr marL="0" indent="0">
              <a:buNone/>
            </a:pPr>
            <a:endParaRPr lang="en-AU" dirty="0"/>
          </a:p>
        </p:txBody>
      </p:sp>
    </p:spTree>
    <p:extLst>
      <p:ext uri="{BB962C8B-B14F-4D97-AF65-F5344CB8AC3E}">
        <p14:creationId xmlns:p14="http://schemas.microsoft.com/office/powerpoint/2010/main" val="979058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6000" b="1" dirty="0" smtClean="0"/>
              <a:t>Semicolon (cont.)</a:t>
            </a:r>
            <a:endParaRPr lang="en-AU" sz="6000" b="1" dirty="0"/>
          </a:p>
        </p:txBody>
      </p:sp>
      <p:sp>
        <p:nvSpPr>
          <p:cNvPr id="3" name="Content Placeholder 2"/>
          <p:cNvSpPr>
            <a:spLocks noGrp="1"/>
          </p:cNvSpPr>
          <p:nvPr>
            <p:ph idx="1"/>
          </p:nvPr>
        </p:nvSpPr>
        <p:spPr>
          <a:xfrm>
            <a:off x="1141413" y="2575421"/>
            <a:ext cx="9905998" cy="3643618"/>
          </a:xfrm>
        </p:spPr>
        <p:txBody>
          <a:bodyPr>
            <a:noAutofit/>
          </a:bodyPr>
          <a:lstStyle/>
          <a:p>
            <a:pPr marL="0" indent="0">
              <a:buNone/>
            </a:pPr>
            <a:r>
              <a:rPr lang="en-AU" sz="2800" dirty="0"/>
              <a:t>A semicolon is also used to separate independent clauses linked by a conjunctive adverb. </a:t>
            </a:r>
            <a:endParaRPr lang="en-AU" sz="2800" dirty="0" smtClean="0"/>
          </a:p>
          <a:p>
            <a:pPr marL="0" indent="0">
              <a:buNone/>
            </a:pPr>
            <a:r>
              <a:rPr lang="en-AU" sz="2800" dirty="0" smtClean="0"/>
              <a:t>(</a:t>
            </a:r>
            <a:r>
              <a:rPr lang="en-AU" sz="2800" i="1" dirty="0"/>
              <a:t>accordingly, also, anyhow, besides, consequently, furthermore, hence, however, indeed, meanwhile moreover, namely, nevertheless, similarly, still, therefore, and thus).</a:t>
            </a:r>
            <a:endParaRPr lang="en-AU" sz="2800" dirty="0"/>
          </a:p>
          <a:p>
            <a:pPr marL="0" indent="0">
              <a:buNone/>
            </a:pPr>
            <a:endParaRPr lang="en-AU" sz="2800" dirty="0" smtClean="0"/>
          </a:p>
          <a:p>
            <a:pPr marL="0" indent="0">
              <a:buNone/>
            </a:pPr>
            <a:r>
              <a:rPr lang="en-AU" sz="2800" dirty="0" smtClean="0"/>
              <a:t>Example </a:t>
            </a:r>
            <a:r>
              <a:rPr lang="en-AU" sz="2800" dirty="0"/>
              <a:t>– The application has been filled</a:t>
            </a:r>
            <a:r>
              <a:rPr lang="en-AU" sz="2800" b="1" dirty="0"/>
              <a:t>; thus,</a:t>
            </a:r>
            <a:r>
              <a:rPr lang="en-AU" sz="2800" dirty="0"/>
              <a:t> the timing of the mediation is in the hands of the court. </a:t>
            </a:r>
          </a:p>
          <a:p>
            <a:pPr marL="0" indent="0">
              <a:buNone/>
            </a:pPr>
            <a:endParaRPr lang="en-AU" sz="1400" dirty="0"/>
          </a:p>
        </p:txBody>
      </p:sp>
    </p:spTree>
    <p:extLst>
      <p:ext uri="{BB962C8B-B14F-4D97-AF65-F5344CB8AC3E}">
        <p14:creationId xmlns:p14="http://schemas.microsoft.com/office/powerpoint/2010/main" val="870230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AU" sz="7300" b="1" dirty="0" smtClean="0"/>
              <a:t/>
            </a:r>
            <a:br>
              <a:rPr lang="en-AU" sz="7300" b="1" dirty="0" smtClean="0"/>
            </a:br>
            <a:r>
              <a:rPr lang="en-AU" sz="7300" b="1" dirty="0" smtClean="0"/>
              <a:t>Kirby’s </a:t>
            </a:r>
            <a:r>
              <a:rPr lang="en-AU" sz="7300" b="1" dirty="0"/>
              <a:t>10 commandments.</a:t>
            </a:r>
            <a:r>
              <a:rPr lang="en-AU" dirty="0"/>
              <a:t/>
            </a:r>
            <a:br>
              <a:rPr lang="en-AU" dirty="0"/>
            </a:br>
            <a:endParaRPr lang="en-AU"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1218" y="2978092"/>
            <a:ext cx="2746388" cy="3559664"/>
          </a:xfrm>
        </p:spPr>
      </p:pic>
    </p:spTree>
    <p:extLst>
      <p:ext uri="{BB962C8B-B14F-4D97-AF65-F5344CB8AC3E}">
        <p14:creationId xmlns:p14="http://schemas.microsoft.com/office/powerpoint/2010/main" val="1882192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5400" b="1" dirty="0"/>
              <a:t>1. Begin with a short summary.</a:t>
            </a:r>
            <a:endParaRPr lang="en-AU" sz="5400" dirty="0"/>
          </a:p>
        </p:txBody>
      </p:sp>
      <p:sp>
        <p:nvSpPr>
          <p:cNvPr id="3" name="Content Placeholder 2"/>
          <p:cNvSpPr>
            <a:spLocks noGrp="1"/>
          </p:cNvSpPr>
          <p:nvPr>
            <p:ph idx="1"/>
          </p:nvPr>
        </p:nvSpPr>
        <p:spPr/>
        <p:txBody>
          <a:bodyPr>
            <a:normAutofit fontScale="92500" lnSpcReduction="20000"/>
          </a:bodyPr>
          <a:lstStyle/>
          <a:p>
            <a:pPr marL="0" indent="0">
              <a:buNone/>
            </a:pPr>
            <a:r>
              <a:rPr lang="en-AU" sz="3600" dirty="0"/>
              <a:t>State where you are going to go on your journey and where you are going to end up. He gave an example of a good judge summarising a complex case. They set out the nature of the case, the central issues, and how they are resolved. That way, the reader can read everything that follows with that understanding of where you are going.</a:t>
            </a:r>
          </a:p>
          <a:p>
            <a:pPr marL="0" indent="0">
              <a:buNone/>
            </a:pPr>
            <a:endParaRPr lang="en-AU" sz="3600" dirty="0"/>
          </a:p>
        </p:txBody>
      </p:sp>
    </p:spTree>
    <p:extLst>
      <p:ext uri="{BB962C8B-B14F-4D97-AF65-F5344CB8AC3E}">
        <p14:creationId xmlns:p14="http://schemas.microsoft.com/office/powerpoint/2010/main" val="2074170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6700" b="1" dirty="0" smtClean="0"/>
              <a:t/>
            </a:r>
            <a:br>
              <a:rPr lang="en-AU" sz="6700" b="1" dirty="0" smtClean="0"/>
            </a:br>
            <a:r>
              <a:rPr lang="en-AU" sz="6700" b="1" dirty="0" smtClean="0"/>
              <a:t>2</a:t>
            </a:r>
            <a:r>
              <a:rPr lang="en-AU" sz="6700" b="1" dirty="0"/>
              <a:t>. Short sentences.</a:t>
            </a:r>
            <a:r>
              <a:rPr lang="en-AU" dirty="0"/>
              <a:t/>
            </a:r>
            <a:br>
              <a:rPr lang="en-AU" dirty="0"/>
            </a:b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AU" sz="6000" dirty="0" smtClean="0"/>
              <a:t>The </a:t>
            </a:r>
            <a:r>
              <a:rPr lang="en-AU" sz="6000" dirty="0"/>
              <a:t>mind begins to wander after 40 words. Keep the sentences short by utilising the full stop.</a:t>
            </a:r>
          </a:p>
          <a:p>
            <a:pPr marL="0" indent="0">
              <a:buNone/>
            </a:pPr>
            <a:endParaRPr lang="en-AU" dirty="0"/>
          </a:p>
        </p:txBody>
      </p:sp>
    </p:spTree>
    <p:extLst>
      <p:ext uri="{BB962C8B-B14F-4D97-AF65-F5344CB8AC3E}">
        <p14:creationId xmlns:p14="http://schemas.microsoft.com/office/powerpoint/2010/main" val="1513848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7200" b="1" dirty="0" smtClean="0"/>
              <a:t>3</a:t>
            </a:r>
            <a:r>
              <a:rPr lang="en-AU" sz="7200" b="1" dirty="0"/>
              <a:t>. Use the active voice.</a:t>
            </a:r>
            <a:r>
              <a:rPr lang="en-AU" dirty="0"/>
              <a:t/>
            </a:r>
            <a:br>
              <a:rPr lang="en-AU" dirty="0"/>
            </a:br>
            <a:endParaRPr lang="en-AU" dirty="0"/>
          </a:p>
        </p:txBody>
      </p:sp>
      <p:sp>
        <p:nvSpPr>
          <p:cNvPr id="3" name="Content Placeholder 2"/>
          <p:cNvSpPr>
            <a:spLocks noGrp="1"/>
          </p:cNvSpPr>
          <p:nvPr>
            <p:ph idx="1"/>
          </p:nvPr>
        </p:nvSpPr>
        <p:spPr>
          <a:xfrm>
            <a:off x="838200" y="1911889"/>
            <a:ext cx="10515600" cy="4351338"/>
          </a:xfrm>
        </p:spPr>
        <p:txBody>
          <a:bodyPr>
            <a:normAutofit/>
          </a:bodyPr>
          <a:lstStyle/>
          <a:p>
            <a:pPr marL="0" indent="0">
              <a:buNone/>
            </a:pPr>
            <a:r>
              <a:rPr lang="en-AU" dirty="0"/>
              <a:t>Michael used the example of ‘The car was driven by John Smith’ as the passive voice, and ‘John Smith drove the car’ as the preferable active voice. The advantage in legal writing in the active voice is that is tends to identify the duty bearer.</a:t>
            </a:r>
          </a:p>
          <a:p>
            <a:pPr marL="0" indent="0">
              <a:buNone/>
            </a:pPr>
            <a:r>
              <a:rPr lang="en-AU" dirty="0"/>
              <a:t>Take this example: ‘The guardian must follow…(a specific Act)’. Compare with the passive voice version: ‘Under the (specific act) it is required that the guardian must…’. The active voice identifies the duty bearer, the guardian, at the beginning while the passive voice doesn’t mention the guardian until the end. Using active voice and ensuring the duty bearer is mentioned at the start of the sentence makes it easier to the understand. The writing also flows much better.</a:t>
            </a:r>
          </a:p>
          <a:p>
            <a:pPr marL="0" indent="0">
              <a:buNone/>
            </a:pPr>
            <a:endParaRPr lang="en-AU" dirty="0"/>
          </a:p>
        </p:txBody>
      </p:sp>
    </p:spTree>
    <p:extLst>
      <p:ext uri="{BB962C8B-B14F-4D97-AF65-F5344CB8AC3E}">
        <p14:creationId xmlns:p14="http://schemas.microsoft.com/office/powerpoint/2010/main" val="1060196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4800" b="1" dirty="0" smtClean="0"/>
              <a:t/>
            </a:r>
            <a:br>
              <a:rPr lang="en-AU" sz="4800" b="1" dirty="0" smtClean="0"/>
            </a:br>
            <a:r>
              <a:rPr lang="en-AU" sz="4800" b="1" dirty="0" smtClean="0"/>
              <a:t>4</a:t>
            </a:r>
            <a:r>
              <a:rPr lang="en-AU" sz="4800" b="1" dirty="0"/>
              <a:t>.  Be careful of adjectives and adverbs.</a:t>
            </a:r>
            <a:r>
              <a:rPr lang="en-AU" sz="4800" dirty="0"/>
              <a:t/>
            </a:r>
            <a:br>
              <a:rPr lang="en-AU" sz="4800" dirty="0"/>
            </a:br>
            <a:endParaRPr lang="en-AU" sz="4800" dirty="0"/>
          </a:p>
        </p:txBody>
      </p:sp>
      <p:sp>
        <p:nvSpPr>
          <p:cNvPr id="3" name="Content Placeholder 2"/>
          <p:cNvSpPr>
            <a:spLocks noGrp="1"/>
          </p:cNvSpPr>
          <p:nvPr>
            <p:ph idx="1"/>
          </p:nvPr>
        </p:nvSpPr>
        <p:spPr/>
        <p:txBody>
          <a:bodyPr>
            <a:normAutofit fontScale="85000" lnSpcReduction="20000"/>
          </a:bodyPr>
          <a:lstStyle/>
          <a:p>
            <a:pPr marL="0" indent="0">
              <a:buNone/>
            </a:pPr>
            <a:r>
              <a:rPr lang="en-AU" sz="4400" dirty="0"/>
              <a:t>While great in literature, adjectives and adverbs tend to modify and qualify the words, and make the writing less clear. Michael suggested words of emphases go at the end of the sentence, while words of connection go at the beginning.</a:t>
            </a:r>
          </a:p>
        </p:txBody>
      </p:sp>
    </p:spTree>
    <p:extLst>
      <p:ext uri="{BB962C8B-B14F-4D97-AF65-F5344CB8AC3E}">
        <p14:creationId xmlns:p14="http://schemas.microsoft.com/office/powerpoint/2010/main" val="2721572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AU" sz="6600" b="1" dirty="0" smtClean="0"/>
              <a:t>Introduction </a:t>
            </a:r>
            <a:endParaRPr lang="en-AU" sz="66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6659" y="2667000"/>
            <a:ext cx="3915507" cy="3124200"/>
          </a:xfrm>
        </p:spPr>
      </p:pic>
    </p:spTree>
    <p:extLst>
      <p:ext uri="{BB962C8B-B14F-4D97-AF65-F5344CB8AC3E}">
        <p14:creationId xmlns:p14="http://schemas.microsoft.com/office/powerpoint/2010/main" val="3952776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4900" b="1" dirty="0" smtClean="0"/>
              <a:t>5</a:t>
            </a:r>
            <a:r>
              <a:rPr lang="en-AU" sz="4900" b="1" dirty="0"/>
              <a:t>. Prefer the shorter word to a longer word.</a:t>
            </a:r>
            <a:r>
              <a:rPr lang="en-AU" dirty="0"/>
              <a:t/>
            </a:r>
            <a:br>
              <a:rPr lang="en-AU" dirty="0"/>
            </a:br>
            <a:endParaRPr lang="en-AU" dirty="0"/>
          </a:p>
        </p:txBody>
      </p:sp>
      <p:sp>
        <p:nvSpPr>
          <p:cNvPr id="3" name="Content Placeholder 2"/>
          <p:cNvSpPr>
            <a:spLocks noGrp="1"/>
          </p:cNvSpPr>
          <p:nvPr>
            <p:ph idx="1"/>
          </p:nvPr>
        </p:nvSpPr>
        <p:spPr>
          <a:xfrm>
            <a:off x="836612" y="2011608"/>
            <a:ext cx="10515600" cy="4351338"/>
          </a:xfrm>
        </p:spPr>
        <p:txBody>
          <a:bodyPr>
            <a:normAutofit/>
          </a:bodyPr>
          <a:lstStyle/>
          <a:p>
            <a:pPr marL="0" indent="0">
              <a:buNone/>
            </a:pPr>
            <a:r>
              <a:rPr lang="en-US" sz="4000" dirty="0">
                <a:effectLst/>
              </a:rPr>
              <a:t>Where there is a choice, the shorter word (ordinarily from a Germanic root) should be preferred to the longer word (ordinarily from the French language of the Norman Conqueror);</a:t>
            </a:r>
          </a:p>
        </p:txBody>
      </p:sp>
    </p:spTree>
    <p:extLst>
      <p:ext uri="{BB962C8B-B14F-4D97-AF65-F5344CB8AC3E}">
        <p14:creationId xmlns:p14="http://schemas.microsoft.com/office/powerpoint/2010/main" val="912371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smtClean="0"/>
              <a:t/>
            </a:r>
            <a:br>
              <a:rPr lang="en-AU" sz="3600" b="1" dirty="0" smtClean="0"/>
            </a:br>
            <a:r>
              <a:rPr lang="en-AU" sz="3600" b="1" dirty="0" smtClean="0"/>
              <a:t>6</a:t>
            </a:r>
            <a:r>
              <a:rPr lang="en-AU" sz="3600" b="1" dirty="0"/>
              <a:t>. Remove sexist and unnecessarily gendered language.</a:t>
            </a:r>
            <a:r>
              <a:rPr lang="en-AU" sz="3600" dirty="0"/>
              <a:t/>
            </a:r>
            <a:br>
              <a:rPr lang="en-AU" sz="3600" dirty="0"/>
            </a:br>
            <a:endParaRPr lang="en-AU" sz="3600" dirty="0"/>
          </a:p>
        </p:txBody>
      </p:sp>
      <p:sp>
        <p:nvSpPr>
          <p:cNvPr id="3" name="Content Placeholder 2"/>
          <p:cNvSpPr>
            <a:spLocks noGrp="1"/>
          </p:cNvSpPr>
          <p:nvPr>
            <p:ph idx="1"/>
          </p:nvPr>
        </p:nvSpPr>
        <p:spPr/>
        <p:txBody>
          <a:bodyPr>
            <a:normAutofit fontScale="85000" lnSpcReduction="20000"/>
          </a:bodyPr>
          <a:lstStyle/>
          <a:p>
            <a:pPr marL="0" indent="0">
              <a:buNone/>
            </a:pPr>
            <a:r>
              <a:rPr lang="en-AU" sz="3600" dirty="0"/>
              <a:t>An example would be referring to a female footballer as a ‘sports women’, rather a ‘sports person’. As a law student, the gendered language of the famous judgments is, at best, simply not required in the modern context, and at worse,  ‘strongly reflect masculine language styles [and] morals’ of a legal system designed by men</a:t>
            </a:r>
            <a:r>
              <a:rPr lang="en-AU" sz="3600" dirty="0" smtClean="0"/>
              <a:t>.</a:t>
            </a:r>
            <a:endParaRPr lang="en-AU" sz="3600" dirty="0"/>
          </a:p>
          <a:p>
            <a:pPr marL="0" indent="0">
              <a:buNone/>
            </a:pPr>
            <a:endParaRPr lang="en-AU" dirty="0"/>
          </a:p>
        </p:txBody>
      </p:sp>
    </p:spTree>
    <p:extLst>
      <p:ext uri="{BB962C8B-B14F-4D97-AF65-F5344CB8AC3E}">
        <p14:creationId xmlns:p14="http://schemas.microsoft.com/office/powerpoint/2010/main" val="4168560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6700" b="1" dirty="0" smtClean="0"/>
              <a:t>7</a:t>
            </a:r>
            <a:r>
              <a:rPr lang="en-AU" sz="6700" b="1" dirty="0"/>
              <a:t>. Avoid ambiguous expressions.</a:t>
            </a:r>
            <a:r>
              <a:rPr lang="en-AU" dirty="0"/>
              <a:t/>
            </a:r>
            <a:br>
              <a:rPr lang="en-AU" dirty="0"/>
            </a:br>
            <a:endParaRPr lang="en-AU" dirty="0"/>
          </a:p>
        </p:txBody>
      </p:sp>
      <p:sp>
        <p:nvSpPr>
          <p:cNvPr id="3" name="Content Placeholder 2"/>
          <p:cNvSpPr>
            <a:spLocks noGrp="1"/>
          </p:cNvSpPr>
          <p:nvPr>
            <p:ph idx="1"/>
          </p:nvPr>
        </p:nvSpPr>
        <p:spPr>
          <a:xfrm>
            <a:off x="836612" y="2252751"/>
            <a:ext cx="10515600" cy="4351338"/>
          </a:xfrm>
        </p:spPr>
        <p:txBody>
          <a:bodyPr>
            <a:normAutofit lnSpcReduction="10000"/>
          </a:bodyPr>
          <a:lstStyle/>
          <a:p>
            <a:pPr marL="0" indent="0">
              <a:buNone/>
            </a:pPr>
            <a:r>
              <a:rPr lang="en-AU" sz="3200" dirty="0"/>
              <a:t>An example provided by Michael is </a:t>
            </a:r>
            <a:r>
              <a:rPr lang="en-AU" sz="3200" dirty="0" smtClean="0"/>
              <a:t>s92 </a:t>
            </a:r>
            <a:r>
              <a:rPr lang="en-AU" sz="3200" dirty="0"/>
              <a:t>of the Constitution. which states</a:t>
            </a:r>
          </a:p>
          <a:p>
            <a:pPr marL="0" indent="0">
              <a:buNone/>
            </a:pPr>
            <a:r>
              <a:rPr lang="en-AU" sz="3200" dirty="0"/>
              <a:t>‘On the imposition of uniform duties of customs, trade, commerce, and intercourse among the States, whether by means of internal carriage or ocean navigation, shall be </a:t>
            </a:r>
            <a:r>
              <a:rPr lang="en-AU" sz="3200" b="1" dirty="0"/>
              <a:t>absolutely free</a:t>
            </a:r>
            <a:r>
              <a:rPr lang="en-AU" sz="3200" dirty="0"/>
              <a:t>.</a:t>
            </a:r>
          </a:p>
          <a:p>
            <a:pPr marL="0" indent="0">
              <a:buNone/>
            </a:pPr>
            <a:r>
              <a:rPr lang="en-AU" sz="3200" dirty="0"/>
              <a:t>The words absolutely free has attracted considerable scrutiny.</a:t>
            </a:r>
          </a:p>
          <a:p>
            <a:pPr marL="0" indent="0">
              <a:buNone/>
            </a:pPr>
            <a:endParaRPr lang="en-AU" dirty="0"/>
          </a:p>
        </p:txBody>
      </p:sp>
    </p:spTree>
    <p:extLst>
      <p:ext uri="{BB962C8B-B14F-4D97-AF65-F5344CB8AC3E}">
        <p14:creationId xmlns:p14="http://schemas.microsoft.com/office/powerpoint/2010/main" val="3698756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7300" b="1" dirty="0" smtClean="0"/>
              <a:t/>
            </a:r>
            <a:br>
              <a:rPr lang="en-AU" sz="7300" b="1" dirty="0" smtClean="0"/>
            </a:br>
            <a:r>
              <a:rPr lang="en-AU" sz="7300" b="1" dirty="0" smtClean="0"/>
              <a:t>8</a:t>
            </a:r>
            <a:r>
              <a:rPr lang="en-AU" sz="7300" b="1" dirty="0"/>
              <a:t>. Ditch potboilers</a:t>
            </a:r>
            <a:r>
              <a:rPr lang="en-AU" dirty="0"/>
              <a:t/>
            </a:r>
            <a:br>
              <a:rPr lang="en-AU" dirty="0"/>
            </a:b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sz="4400" dirty="0"/>
              <a:t>Filler words such as hereinafter and aforementioned should be removed. Use of these types of words make it more difficult to be clear and straightforward.</a:t>
            </a:r>
          </a:p>
          <a:p>
            <a:pPr marL="0" indent="0">
              <a:buNone/>
            </a:pPr>
            <a:endParaRPr lang="en-AU" dirty="0"/>
          </a:p>
        </p:txBody>
      </p:sp>
    </p:spTree>
    <p:extLst>
      <p:ext uri="{BB962C8B-B14F-4D97-AF65-F5344CB8AC3E}">
        <p14:creationId xmlns:p14="http://schemas.microsoft.com/office/powerpoint/2010/main" val="2177364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6000" b="1" dirty="0" smtClean="0"/>
              <a:t/>
            </a:r>
            <a:br>
              <a:rPr lang="en-AU" sz="6000" b="1" dirty="0" smtClean="0"/>
            </a:br>
            <a:r>
              <a:rPr lang="en-AU" sz="8000" b="1" dirty="0" smtClean="0"/>
              <a:t>9</a:t>
            </a:r>
            <a:r>
              <a:rPr lang="en-AU" sz="8000" b="1" dirty="0"/>
              <a:t>. Layout</a:t>
            </a:r>
            <a:r>
              <a:rPr lang="en-AU" dirty="0"/>
              <a:t/>
            </a:r>
            <a:br>
              <a:rPr lang="en-AU" dirty="0"/>
            </a:br>
            <a:endParaRPr lang="en-AU" dirty="0"/>
          </a:p>
        </p:txBody>
      </p:sp>
      <p:sp>
        <p:nvSpPr>
          <p:cNvPr id="3" name="Content Placeholder 2"/>
          <p:cNvSpPr>
            <a:spLocks noGrp="1"/>
          </p:cNvSpPr>
          <p:nvPr>
            <p:ph idx="1"/>
          </p:nvPr>
        </p:nvSpPr>
        <p:spPr/>
        <p:txBody>
          <a:bodyPr/>
          <a:lstStyle/>
          <a:p>
            <a:pPr marL="0" indent="0">
              <a:buNone/>
            </a:pPr>
            <a:r>
              <a:rPr lang="en-AU" sz="4400" dirty="0"/>
              <a:t>Headings, subheading, and </a:t>
            </a:r>
            <a:r>
              <a:rPr lang="en-AU" sz="4400" dirty="0" smtClean="0"/>
              <a:t>white </a:t>
            </a:r>
            <a:r>
              <a:rPr lang="en-AU" sz="4400" dirty="0"/>
              <a:t>space are vital to making the writing easy to follow.</a:t>
            </a:r>
          </a:p>
          <a:p>
            <a:pPr marL="0" indent="0">
              <a:buNone/>
            </a:pPr>
            <a:endParaRPr lang="en-AU" dirty="0"/>
          </a:p>
        </p:txBody>
      </p:sp>
    </p:spTree>
    <p:extLst>
      <p:ext uri="{BB962C8B-B14F-4D97-AF65-F5344CB8AC3E}">
        <p14:creationId xmlns:p14="http://schemas.microsoft.com/office/powerpoint/2010/main" val="112826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5300" b="1" dirty="0" smtClean="0"/>
              <a:t/>
            </a:r>
            <a:br>
              <a:rPr lang="en-AU" sz="5300" b="1" dirty="0" smtClean="0"/>
            </a:br>
            <a:r>
              <a:rPr lang="en-AU" sz="5300" b="1" dirty="0" smtClean="0"/>
              <a:t>10</a:t>
            </a:r>
            <a:r>
              <a:rPr lang="en-AU" sz="5300" b="1" dirty="0"/>
              <a:t>. Keep in mind the culture of the reader</a:t>
            </a:r>
            <a:r>
              <a:rPr lang="en-AU" dirty="0"/>
              <a:t/>
            </a:r>
            <a:br>
              <a:rPr lang="en-AU" dirty="0"/>
            </a:br>
            <a:endParaRPr lang="en-AU" dirty="0"/>
          </a:p>
        </p:txBody>
      </p:sp>
      <p:sp>
        <p:nvSpPr>
          <p:cNvPr id="3" name="Content Placeholder 2"/>
          <p:cNvSpPr>
            <a:spLocks noGrp="1"/>
          </p:cNvSpPr>
          <p:nvPr>
            <p:ph idx="1"/>
          </p:nvPr>
        </p:nvSpPr>
        <p:spPr/>
        <p:txBody>
          <a:bodyPr/>
          <a:lstStyle/>
          <a:p>
            <a:pPr marL="0" indent="0">
              <a:buNone/>
            </a:pPr>
            <a:r>
              <a:rPr lang="en-AU" dirty="0"/>
              <a:t>Michael gave an example of Paul Keating using the word ‘recalcitrant’ to a Malaysian delegation.  Unfortunately, in Malay culture being called recalcitrant is an outrage, and almost caused a diplomatic incident. This includes when text is translated into a different language.</a:t>
            </a:r>
          </a:p>
          <a:p>
            <a:pPr marL="0" indent="0">
              <a:buNone/>
            </a:pPr>
            <a:r>
              <a:rPr lang="en-AU" dirty="0"/>
              <a:t>By following these rules we can ensure our legal writer is clear and easy to understand. This is good for both lawyers and clients. Particularly, more accessible legal writing can be useful for people with a disability, including cognitive disabilities.</a:t>
            </a:r>
          </a:p>
          <a:p>
            <a:pPr marL="0" indent="0">
              <a:buNone/>
            </a:pPr>
            <a:endParaRPr lang="en-AU" dirty="0"/>
          </a:p>
        </p:txBody>
      </p:sp>
    </p:spTree>
    <p:extLst>
      <p:ext uri="{BB962C8B-B14F-4D97-AF65-F5344CB8AC3E}">
        <p14:creationId xmlns:p14="http://schemas.microsoft.com/office/powerpoint/2010/main" val="355414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AU" sz="9600" b="1" dirty="0" smtClean="0"/>
              <a:t>Break </a:t>
            </a:r>
            <a:endParaRPr lang="en-AU" sz="9600" b="1" dirty="0"/>
          </a:p>
        </p:txBody>
      </p:sp>
      <p:sp>
        <p:nvSpPr>
          <p:cNvPr id="5" name="Subtitle 4"/>
          <p:cNvSpPr>
            <a:spLocks noGrp="1"/>
          </p:cNvSpPr>
          <p:nvPr>
            <p:ph type="subTitle" idx="1"/>
          </p:nvPr>
        </p:nvSpPr>
        <p:spPr/>
        <p:txBody>
          <a:bodyPr/>
          <a:lstStyle/>
          <a:p>
            <a:r>
              <a:rPr lang="en-AU" dirty="0" smtClean="0"/>
              <a:t>10 Minutes </a:t>
            </a:r>
            <a:endParaRPr lang="en-AU" dirty="0"/>
          </a:p>
        </p:txBody>
      </p:sp>
    </p:spTree>
    <p:extLst>
      <p:ext uri="{BB962C8B-B14F-4D97-AF65-F5344CB8AC3E}">
        <p14:creationId xmlns:p14="http://schemas.microsoft.com/office/powerpoint/2010/main" val="3264539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6600" b="1" dirty="0"/>
              <a:t>Basic IRAC </a:t>
            </a:r>
          </a:p>
        </p:txBody>
      </p:sp>
      <p:sp>
        <p:nvSpPr>
          <p:cNvPr id="3" name="Content Placeholder 2"/>
          <p:cNvSpPr>
            <a:spLocks noGrp="1"/>
          </p:cNvSpPr>
          <p:nvPr>
            <p:ph idx="1"/>
          </p:nvPr>
        </p:nvSpPr>
        <p:spPr/>
        <p:txBody>
          <a:bodyPr>
            <a:normAutofit fontScale="77500" lnSpcReduction="20000"/>
          </a:bodyPr>
          <a:lstStyle/>
          <a:p>
            <a:pPr marL="0" indent="0">
              <a:buNone/>
            </a:pPr>
            <a:r>
              <a:rPr lang="en-AU" sz="3200" b="1" dirty="0"/>
              <a:t>Issue: </a:t>
            </a:r>
            <a:r>
              <a:rPr lang="en-AU" sz="3200" dirty="0"/>
              <a:t>State the legal issue(s) to be discussed.</a:t>
            </a:r>
          </a:p>
          <a:p>
            <a:pPr marL="0" indent="0">
              <a:buNone/>
            </a:pPr>
            <a:r>
              <a:rPr lang="en-AU" sz="3200" b="1" dirty="0"/>
              <a:t>Rule:</a:t>
            </a:r>
            <a:r>
              <a:rPr lang="en-AU" sz="3200" dirty="0"/>
              <a:t> State the relevant statutes and case law.</a:t>
            </a:r>
          </a:p>
          <a:p>
            <a:pPr marL="0" indent="0">
              <a:buNone/>
            </a:pPr>
            <a:r>
              <a:rPr lang="en-AU" sz="3200" b="1" dirty="0"/>
              <a:t>Application: </a:t>
            </a:r>
            <a:r>
              <a:rPr lang="en-AU" sz="3200" dirty="0"/>
              <a:t>Apply the relevant rules to the facts that created the issue.</a:t>
            </a:r>
          </a:p>
          <a:p>
            <a:pPr marL="0" indent="0">
              <a:buNone/>
            </a:pPr>
            <a:r>
              <a:rPr lang="en-AU" sz="3200" b="1" dirty="0"/>
              <a:t>Conclusion:</a:t>
            </a:r>
            <a:r>
              <a:rPr lang="en-AU" sz="3200" dirty="0"/>
              <a:t> State the most likely conclusions using the logic of the application section. Don’t forget to include any alternative outcomes created by ambiguities in the relevant facts and rules.</a:t>
            </a:r>
          </a:p>
          <a:p>
            <a:pPr marL="0" indent="0">
              <a:buNone/>
            </a:pPr>
            <a:endParaRPr lang="en-AU" dirty="0"/>
          </a:p>
        </p:txBody>
      </p:sp>
    </p:spTree>
    <p:extLst>
      <p:ext uri="{BB962C8B-B14F-4D97-AF65-F5344CB8AC3E}">
        <p14:creationId xmlns:p14="http://schemas.microsoft.com/office/powerpoint/2010/main" val="1678960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6000" b="1" dirty="0" smtClean="0"/>
              <a:t/>
            </a:r>
            <a:br>
              <a:rPr lang="en-AU" sz="6000" b="1" dirty="0" smtClean="0"/>
            </a:br>
            <a:r>
              <a:rPr lang="en-AU" sz="6000" b="1" dirty="0" smtClean="0"/>
              <a:t>Research </a:t>
            </a:r>
            <a:r>
              <a:rPr lang="en-AU" sz="6000" b="1" dirty="0"/>
              <a:t>memoranda</a:t>
            </a:r>
            <a:r>
              <a:rPr lang="en-AU" dirty="0"/>
              <a:t/>
            </a:r>
            <a:br>
              <a:rPr lang="en-AU" dirty="0"/>
            </a:br>
            <a:endParaRPr lang="en-AU" dirty="0"/>
          </a:p>
        </p:txBody>
      </p:sp>
      <p:sp>
        <p:nvSpPr>
          <p:cNvPr id="3" name="Content Placeholder 2"/>
          <p:cNvSpPr>
            <a:spLocks noGrp="1"/>
          </p:cNvSpPr>
          <p:nvPr>
            <p:ph idx="1"/>
          </p:nvPr>
        </p:nvSpPr>
        <p:spPr/>
        <p:txBody>
          <a:bodyPr>
            <a:normAutofit fontScale="92500" lnSpcReduction="10000"/>
          </a:bodyPr>
          <a:lstStyle/>
          <a:p>
            <a:pPr marL="0" indent="0" fontAlgn="base">
              <a:buNone/>
            </a:pPr>
            <a:r>
              <a:rPr lang="en-AU" dirty="0"/>
              <a:t>The structure of the research memorandum follows the same principles as a good letter:</a:t>
            </a:r>
          </a:p>
          <a:p>
            <a:pPr marL="457200" lvl="0" indent="-457200" fontAlgn="base">
              <a:buFont typeface="+mj-lt"/>
              <a:buAutoNum type="arabicPeriod"/>
            </a:pPr>
            <a:r>
              <a:rPr lang="en-AU" dirty="0"/>
              <a:t>prior planning;</a:t>
            </a:r>
          </a:p>
          <a:p>
            <a:pPr marL="457200" lvl="0" indent="-457200" fontAlgn="base">
              <a:buFont typeface="+mj-lt"/>
              <a:buAutoNum type="arabicPeriod"/>
            </a:pPr>
            <a:r>
              <a:rPr lang="en-AU" dirty="0"/>
              <a:t>clarity of audience and purpose;</a:t>
            </a:r>
          </a:p>
          <a:p>
            <a:pPr marL="457200" lvl="0" indent="-457200" fontAlgn="base">
              <a:buFont typeface="+mj-lt"/>
              <a:buAutoNum type="arabicPeriod"/>
            </a:pPr>
            <a:r>
              <a:rPr lang="en-AU" dirty="0"/>
              <a:t>effective headings;</a:t>
            </a:r>
          </a:p>
          <a:p>
            <a:pPr marL="457200" lvl="0" indent="-457200" fontAlgn="base">
              <a:buFont typeface="+mj-lt"/>
              <a:buAutoNum type="arabicPeriod"/>
            </a:pPr>
            <a:r>
              <a:rPr lang="en-AU" dirty="0"/>
              <a:t>executive summary and table of contents (if appropriate); and</a:t>
            </a:r>
          </a:p>
          <a:p>
            <a:pPr marL="457200" lvl="0" indent="-457200" fontAlgn="base">
              <a:buFont typeface="+mj-lt"/>
              <a:buAutoNum type="arabicPeriod"/>
            </a:pPr>
            <a:r>
              <a:rPr lang="en-AU" dirty="0"/>
              <a:t>clear conclusion as to next steps.</a:t>
            </a:r>
          </a:p>
          <a:p>
            <a:pPr marL="0" indent="0" fontAlgn="base">
              <a:buNone/>
            </a:pPr>
            <a:r>
              <a:rPr lang="en-AU" dirty="0"/>
              <a:t>The earlier guidance in relation to appropriate language also remains relevant when writing an effective legal research memorandum.</a:t>
            </a:r>
          </a:p>
          <a:p>
            <a:pPr marL="0" indent="0">
              <a:buNone/>
            </a:pPr>
            <a:endParaRPr lang="en-AU" dirty="0"/>
          </a:p>
        </p:txBody>
      </p:sp>
    </p:spTree>
    <p:extLst>
      <p:ext uri="{BB962C8B-B14F-4D97-AF65-F5344CB8AC3E}">
        <p14:creationId xmlns:p14="http://schemas.microsoft.com/office/powerpoint/2010/main" val="3288969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6000" b="1" dirty="0" smtClean="0"/>
              <a:t/>
            </a:r>
            <a:br>
              <a:rPr lang="en-AU" sz="6000" b="1" dirty="0" smtClean="0"/>
            </a:br>
            <a:r>
              <a:rPr lang="en-AU" sz="6000" b="1" dirty="0" smtClean="0"/>
              <a:t>The </a:t>
            </a:r>
            <a:r>
              <a:rPr lang="en-AU" sz="6000" b="1" dirty="0"/>
              <a:t>planning and preparation process</a:t>
            </a:r>
            <a:r>
              <a:rPr lang="en-AU" b="1" dirty="0"/>
              <a:t/>
            </a:r>
            <a:br>
              <a:rPr lang="en-AU" b="1" dirty="0"/>
            </a:br>
            <a:endParaRPr lang="en-AU" dirty="0"/>
          </a:p>
        </p:txBody>
      </p:sp>
      <p:sp>
        <p:nvSpPr>
          <p:cNvPr id="3" name="Content Placeholder 2"/>
          <p:cNvSpPr>
            <a:spLocks noGrp="1"/>
          </p:cNvSpPr>
          <p:nvPr>
            <p:ph idx="1"/>
          </p:nvPr>
        </p:nvSpPr>
        <p:spPr/>
        <p:txBody>
          <a:bodyPr/>
          <a:lstStyle/>
          <a:p>
            <a:r>
              <a:rPr lang="en-AU" dirty="0"/>
              <a:t>T</a:t>
            </a:r>
            <a:r>
              <a:rPr lang="en-AU" dirty="0" smtClean="0"/>
              <a:t>his </a:t>
            </a:r>
            <a:r>
              <a:rPr lang="en-AU" dirty="0"/>
              <a:t>task requires that you adopt an IRAC/IPAC approach to </a:t>
            </a:r>
            <a:r>
              <a:rPr lang="en-AU" dirty="0" smtClean="0"/>
              <a:t>drafting.</a:t>
            </a:r>
          </a:p>
          <a:p>
            <a:r>
              <a:rPr lang="en-AU" dirty="0" smtClean="0"/>
              <a:t>The </a:t>
            </a:r>
            <a:r>
              <a:rPr lang="en-AU" dirty="0"/>
              <a:t>preparation and planning process associated with a memo is the same as that adopted in relation to a problem question</a:t>
            </a:r>
            <a:r>
              <a:rPr lang="en-AU" dirty="0" smtClean="0"/>
              <a:t>.</a:t>
            </a:r>
          </a:p>
          <a:p>
            <a:r>
              <a:rPr lang="en-AU" dirty="0"/>
              <a:t>T</a:t>
            </a:r>
            <a:r>
              <a:rPr lang="en-AU" dirty="0" smtClean="0"/>
              <a:t>he </a:t>
            </a:r>
            <a:r>
              <a:rPr lang="en-AU" dirty="0"/>
              <a:t>task is focused on your ability to conduct legal research and communicate the results of your </a:t>
            </a:r>
            <a:r>
              <a:rPr lang="en-AU" dirty="0" smtClean="0"/>
              <a:t>findings </a:t>
            </a:r>
            <a:r>
              <a:rPr lang="en-AU" dirty="0"/>
              <a:t>clearly and </a:t>
            </a:r>
            <a:r>
              <a:rPr lang="en-AU" dirty="0" smtClean="0"/>
              <a:t>concisely.</a:t>
            </a:r>
            <a:endParaRPr lang="en-AU" dirty="0"/>
          </a:p>
          <a:p>
            <a:endParaRPr lang="en-AU" dirty="0" smtClean="0"/>
          </a:p>
          <a:p>
            <a:endParaRPr lang="en-AU" dirty="0"/>
          </a:p>
        </p:txBody>
      </p:sp>
    </p:spTree>
    <p:extLst>
      <p:ext uri="{BB962C8B-B14F-4D97-AF65-F5344CB8AC3E}">
        <p14:creationId xmlns:p14="http://schemas.microsoft.com/office/powerpoint/2010/main" val="770103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7200" b="1" dirty="0" smtClean="0"/>
              <a:t>Links</a:t>
            </a:r>
            <a:endParaRPr lang="en-AU" sz="7200" b="1" dirty="0"/>
          </a:p>
        </p:txBody>
      </p:sp>
      <p:sp>
        <p:nvSpPr>
          <p:cNvPr id="3" name="Content Placeholder 2"/>
          <p:cNvSpPr>
            <a:spLocks noGrp="1"/>
          </p:cNvSpPr>
          <p:nvPr>
            <p:ph idx="1"/>
          </p:nvPr>
        </p:nvSpPr>
        <p:spPr/>
        <p:txBody>
          <a:bodyPr>
            <a:normAutofit/>
          </a:bodyPr>
          <a:lstStyle/>
          <a:p>
            <a:pPr marL="0" indent="0" algn="ctr">
              <a:buNone/>
            </a:pPr>
            <a:r>
              <a:rPr lang="en-AU" sz="5400" dirty="0" smtClean="0"/>
              <a:t>https://libraryguides.vu.edu.au/law</a:t>
            </a:r>
            <a:endParaRPr lang="en-AU" sz="5400" dirty="0"/>
          </a:p>
        </p:txBody>
      </p:sp>
    </p:spTree>
    <p:extLst>
      <p:ext uri="{BB962C8B-B14F-4D97-AF65-F5344CB8AC3E}">
        <p14:creationId xmlns:p14="http://schemas.microsoft.com/office/powerpoint/2010/main" val="3434044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4900" b="1" dirty="0" smtClean="0"/>
              <a:t/>
            </a:r>
            <a:br>
              <a:rPr lang="en-AU" sz="4900" b="1" dirty="0" smtClean="0"/>
            </a:br>
            <a:r>
              <a:rPr lang="en-AU" sz="6700" b="1" dirty="0" smtClean="0"/>
              <a:t>Identifying </a:t>
            </a:r>
            <a:r>
              <a:rPr lang="en-AU" sz="6700" b="1" dirty="0"/>
              <a:t>issues and sub-issues</a:t>
            </a:r>
            <a:r>
              <a:rPr lang="en-AU" b="1" dirty="0"/>
              <a:t/>
            </a:r>
            <a:br>
              <a:rPr lang="en-AU" b="1" dirty="0"/>
            </a:br>
            <a:endParaRPr lang="en-AU" dirty="0"/>
          </a:p>
        </p:txBody>
      </p:sp>
      <p:sp>
        <p:nvSpPr>
          <p:cNvPr id="3" name="Content Placeholder 2"/>
          <p:cNvSpPr>
            <a:spLocks noGrp="1"/>
          </p:cNvSpPr>
          <p:nvPr>
            <p:ph idx="1"/>
          </p:nvPr>
        </p:nvSpPr>
        <p:spPr/>
        <p:txBody>
          <a:bodyPr/>
          <a:lstStyle/>
          <a:p>
            <a:r>
              <a:rPr lang="en-AU" dirty="0" smtClean="0"/>
              <a:t>It </a:t>
            </a:r>
            <a:r>
              <a:rPr lang="en-AU" dirty="0"/>
              <a:t>is important to establish the parameters of the task so that you do not conduct research that is too broad in </a:t>
            </a:r>
            <a:r>
              <a:rPr lang="en-AU" dirty="0" smtClean="0"/>
              <a:t>scope.</a:t>
            </a:r>
          </a:p>
          <a:p>
            <a:r>
              <a:rPr lang="en-AU" dirty="0"/>
              <a:t>Read the instructions contained in the memo several times so that it is absolutely clear in your mind what your supervisor </a:t>
            </a:r>
            <a:r>
              <a:rPr lang="en-AU" dirty="0" smtClean="0"/>
              <a:t>wants </a:t>
            </a:r>
            <a:r>
              <a:rPr lang="en-AU" dirty="0"/>
              <a:t>you to do</a:t>
            </a:r>
            <a:r>
              <a:rPr lang="en-AU" dirty="0" smtClean="0"/>
              <a:t>.</a:t>
            </a:r>
          </a:p>
          <a:p>
            <a:r>
              <a:rPr lang="en-AU" dirty="0" smtClean="0"/>
              <a:t>The </a:t>
            </a:r>
            <a:r>
              <a:rPr lang="en-AU" dirty="0"/>
              <a:t>process for identifying sub-issues is the same as that utilised in relation to a problem </a:t>
            </a:r>
            <a:r>
              <a:rPr lang="en-AU" dirty="0" smtClean="0"/>
              <a:t>question. </a:t>
            </a:r>
          </a:p>
          <a:p>
            <a:r>
              <a:rPr lang="en-AU" dirty="0" smtClean="0"/>
              <a:t>A </a:t>
            </a:r>
            <a:r>
              <a:rPr lang="en-AU" dirty="0"/>
              <a:t>flow chart helps you visualise all the matters that must be addressed in order for you to complete the </a:t>
            </a:r>
            <a:r>
              <a:rPr lang="en-AU" dirty="0" smtClean="0"/>
              <a:t>task. </a:t>
            </a:r>
            <a:endParaRPr lang="en-AU" dirty="0"/>
          </a:p>
        </p:txBody>
      </p:sp>
    </p:spTree>
    <p:extLst>
      <p:ext uri="{BB962C8B-B14F-4D97-AF65-F5344CB8AC3E}">
        <p14:creationId xmlns:p14="http://schemas.microsoft.com/office/powerpoint/2010/main" val="3843731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6000" b="1" dirty="0" smtClean="0"/>
              <a:t/>
            </a:r>
            <a:br>
              <a:rPr lang="en-AU" sz="6000" b="1" dirty="0" smtClean="0"/>
            </a:br>
            <a:r>
              <a:rPr lang="en-AU" sz="6000" b="1" dirty="0" smtClean="0"/>
              <a:t>Conducting </a:t>
            </a:r>
            <a:r>
              <a:rPr lang="en-AU" sz="6000" b="1" dirty="0"/>
              <a:t>legal research</a:t>
            </a:r>
            <a:br>
              <a:rPr lang="en-AU" sz="6000" b="1" dirty="0"/>
            </a:br>
            <a:endParaRPr lang="en-AU" sz="6000" dirty="0"/>
          </a:p>
        </p:txBody>
      </p:sp>
      <p:sp>
        <p:nvSpPr>
          <p:cNvPr id="3" name="Content Placeholder 2"/>
          <p:cNvSpPr>
            <a:spLocks noGrp="1"/>
          </p:cNvSpPr>
          <p:nvPr>
            <p:ph idx="1"/>
          </p:nvPr>
        </p:nvSpPr>
        <p:spPr/>
        <p:txBody>
          <a:bodyPr/>
          <a:lstStyle/>
          <a:p>
            <a:r>
              <a:rPr lang="en-AU" dirty="0" smtClean="0"/>
              <a:t>An </a:t>
            </a:r>
            <a:r>
              <a:rPr lang="en-AU" dirty="0"/>
              <a:t>assessment as to what further research you need to </a:t>
            </a:r>
            <a:r>
              <a:rPr lang="en-AU" dirty="0" smtClean="0"/>
              <a:t>conduct.</a:t>
            </a:r>
          </a:p>
          <a:p>
            <a:r>
              <a:rPr lang="en-AU" dirty="0"/>
              <a:t>You need to ensure that any research you carry out is focused on the issues and </a:t>
            </a:r>
            <a:r>
              <a:rPr lang="en-AU" dirty="0" smtClean="0"/>
              <a:t>sub-issues</a:t>
            </a:r>
          </a:p>
          <a:p>
            <a:r>
              <a:rPr lang="en-AU" dirty="0" smtClean="0"/>
              <a:t>(See Research and Study class) </a:t>
            </a:r>
            <a:endParaRPr lang="en-AU" dirty="0"/>
          </a:p>
        </p:txBody>
      </p:sp>
    </p:spTree>
    <p:extLst>
      <p:ext uri="{BB962C8B-B14F-4D97-AF65-F5344CB8AC3E}">
        <p14:creationId xmlns:p14="http://schemas.microsoft.com/office/powerpoint/2010/main" val="3254803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6000" b="1" dirty="0" smtClean="0"/>
              <a:t/>
            </a:r>
            <a:br>
              <a:rPr lang="en-AU" sz="6000" b="1" dirty="0" smtClean="0"/>
            </a:br>
            <a:r>
              <a:rPr lang="en-AU" sz="6000" b="1" dirty="0" smtClean="0"/>
              <a:t>Planning </a:t>
            </a:r>
            <a:r>
              <a:rPr lang="en-AU" sz="6000" b="1" dirty="0"/>
              <a:t>the content of the memo</a:t>
            </a:r>
            <a:r>
              <a:rPr lang="en-AU" b="1" dirty="0"/>
              <a:t/>
            </a:r>
            <a:br>
              <a:rPr lang="en-AU" b="1" dirty="0"/>
            </a:br>
            <a:endParaRPr lang="en-AU" dirty="0"/>
          </a:p>
        </p:txBody>
      </p:sp>
      <p:sp>
        <p:nvSpPr>
          <p:cNvPr id="3" name="Content Placeholder 2"/>
          <p:cNvSpPr>
            <a:spLocks noGrp="1"/>
          </p:cNvSpPr>
          <p:nvPr>
            <p:ph idx="1"/>
          </p:nvPr>
        </p:nvSpPr>
        <p:spPr/>
        <p:txBody>
          <a:bodyPr/>
          <a:lstStyle/>
          <a:p>
            <a:r>
              <a:rPr lang="en-AU" dirty="0"/>
              <a:t>I</a:t>
            </a:r>
            <a:r>
              <a:rPr lang="en-AU" dirty="0" smtClean="0"/>
              <a:t>ndicate </a:t>
            </a:r>
            <a:r>
              <a:rPr lang="en-AU" dirty="0"/>
              <a:t>the order in which you will discuss the </a:t>
            </a:r>
            <a:r>
              <a:rPr lang="en-AU" dirty="0" smtClean="0"/>
              <a:t>issues </a:t>
            </a:r>
            <a:r>
              <a:rPr lang="en-AU" dirty="0"/>
              <a:t>and sub-issues and identify what legal sources you need to discuss for each of those matters. Note the full citation details of each source as you construct your plan, as this will prevent you having to spend time locating the citation details later.</a:t>
            </a:r>
          </a:p>
          <a:p>
            <a:r>
              <a:rPr lang="en-AU" dirty="0" smtClean="0"/>
              <a:t>A </a:t>
            </a:r>
            <a:r>
              <a:rPr lang="en-AU" dirty="0"/>
              <a:t>brief summary of what you will say about each source or </a:t>
            </a:r>
            <a:r>
              <a:rPr lang="en-AU" dirty="0" smtClean="0"/>
              <a:t>identification </a:t>
            </a:r>
            <a:r>
              <a:rPr lang="en-AU" dirty="0"/>
              <a:t>of how that source is useful will save time when you begin to draft the document because you will have everything to hand. </a:t>
            </a:r>
          </a:p>
        </p:txBody>
      </p:sp>
    </p:spTree>
    <p:extLst>
      <p:ext uri="{BB962C8B-B14F-4D97-AF65-F5344CB8AC3E}">
        <p14:creationId xmlns:p14="http://schemas.microsoft.com/office/powerpoint/2010/main" val="1043178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300" y="64316"/>
            <a:ext cx="9905998" cy="1905000"/>
          </a:xfrm>
        </p:spPr>
        <p:txBody>
          <a:bodyPr>
            <a:normAutofit/>
          </a:bodyPr>
          <a:lstStyle/>
          <a:p>
            <a:pPr algn="ctr"/>
            <a:r>
              <a:rPr lang="en-AU" sz="7200" b="1" dirty="0" smtClean="0"/>
              <a:t>Layout </a:t>
            </a:r>
            <a:endParaRPr lang="en-AU" sz="7200" b="1" dirty="0"/>
          </a:p>
        </p:txBody>
      </p:sp>
      <p:sp>
        <p:nvSpPr>
          <p:cNvPr id="3" name="Content Placeholder 2"/>
          <p:cNvSpPr>
            <a:spLocks noGrp="1"/>
          </p:cNvSpPr>
          <p:nvPr>
            <p:ph idx="1"/>
          </p:nvPr>
        </p:nvSpPr>
        <p:spPr>
          <a:xfrm>
            <a:off x="1143001" y="1140203"/>
            <a:ext cx="9905998" cy="3124201"/>
          </a:xfrm>
        </p:spPr>
        <p:txBody>
          <a:bodyPr/>
          <a:lstStyle/>
          <a:p>
            <a:pPr marL="0" indent="0">
              <a:buNone/>
            </a:pPr>
            <a:r>
              <a:rPr lang="en-AU" dirty="0"/>
              <a:t>Where such guidance has not been provided, it is a good idea to have a ‘header’ at the top of the </a:t>
            </a:r>
            <a:r>
              <a:rPr lang="en-AU" dirty="0" smtClean="0"/>
              <a:t>first </a:t>
            </a:r>
            <a:r>
              <a:rPr lang="en-AU" dirty="0"/>
              <a:t>page of the memo before the presentation of the substance of your work. The ‘header’ should look similar to the following</a:t>
            </a:r>
            <a:r>
              <a:rPr lang="en-AU" dirty="0" smtClean="0"/>
              <a:t>:</a:t>
            </a:r>
          </a:p>
          <a:p>
            <a:pPr marL="0"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786238890"/>
              </p:ext>
            </p:extLst>
          </p:nvPr>
        </p:nvGraphicFramePr>
        <p:xfrm>
          <a:off x="3071812" y="3846286"/>
          <a:ext cx="6048376" cy="2073251"/>
        </p:xfrm>
        <a:graphic>
          <a:graphicData uri="http://schemas.openxmlformats.org/drawingml/2006/table">
            <a:tbl>
              <a:tblPr firstRow="1" firstCol="1" bandRow="1">
                <a:tableStyleId>{5C22544A-7EE6-4342-B048-85BDC9FD1C3A}</a:tableStyleId>
              </a:tblPr>
              <a:tblGrid>
                <a:gridCol w="4517406">
                  <a:extLst>
                    <a:ext uri="{9D8B030D-6E8A-4147-A177-3AD203B41FA5}">
                      <a16:colId xmlns:a16="http://schemas.microsoft.com/office/drawing/2014/main" val="593303764"/>
                    </a:ext>
                  </a:extLst>
                </a:gridCol>
                <a:gridCol w="1530970">
                  <a:extLst>
                    <a:ext uri="{9D8B030D-6E8A-4147-A177-3AD203B41FA5}">
                      <a16:colId xmlns:a16="http://schemas.microsoft.com/office/drawing/2014/main" val="981734798"/>
                    </a:ext>
                  </a:extLst>
                </a:gridCol>
              </a:tblGrid>
              <a:tr h="2073251">
                <a:tc>
                  <a:txBody>
                    <a:bodyPr/>
                    <a:lstStyle/>
                    <a:p>
                      <a:pPr marL="1391285" algn="ctr">
                        <a:lnSpc>
                          <a:spcPct val="107000"/>
                        </a:lnSpc>
                        <a:spcAft>
                          <a:spcPts val="185"/>
                        </a:spcAft>
                      </a:pPr>
                      <a:r>
                        <a:rPr lang="en-AU" sz="1800" dirty="0">
                          <a:effectLst/>
                        </a:rPr>
                        <a:t>MEMO</a:t>
                      </a:r>
                    </a:p>
                    <a:p>
                      <a:pPr marL="219075">
                        <a:lnSpc>
                          <a:spcPct val="107000"/>
                        </a:lnSpc>
                        <a:spcAft>
                          <a:spcPts val="580"/>
                        </a:spcAft>
                      </a:pPr>
                      <a:r>
                        <a:rPr lang="en-AU" sz="1800" dirty="0">
                          <a:effectLst/>
                        </a:rPr>
                        <a:t>To: Supervisor</a:t>
                      </a:r>
                    </a:p>
                    <a:p>
                      <a:pPr marL="219075">
                        <a:lnSpc>
                          <a:spcPct val="107000"/>
                        </a:lnSpc>
                        <a:spcAft>
                          <a:spcPts val="580"/>
                        </a:spcAft>
                      </a:pPr>
                      <a:r>
                        <a:rPr lang="en-AU" sz="1800" dirty="0">
                          <a:effectLst/>
                        </a:rPr>
                        <a:t>From: Trainee</a:t>
                      </a:r>
                    </a:p>
                    <a:p>
                      <a:pPr marL="219075">
                        <a:lnSpc>
                          <a:spcPct val="107000"/>
                        </a:lnSpc>
                        <a:spcAft>
                          <a:spcPts val="0"/>
                        </a:spcAft>
                      </a:pPr>
                      <a:r>
                        <a:rPr lang="en-AU" sz="1800" dirty="0">
                          <a:effectLst/>
                        </a:rPr>
                        <a:t>Re: Ms Brown’s contractual matter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49225" marB="86995"/>
                </a:tc>
                <a:tc>
                  <a:txBody>
                    <a:bodyPr/>
                    <a:lstStyle/>
                    <a:p>
                      <a:pPr>
                        <a:lnSpc>
                          <a:spcPct val="107000"/>
                        </a:lnSpc>
                        <a:spcAft>
                          <a:spcPts val="0"/>
                        </a:spcAft>
                      </a:pPr>
                      <a:r>
                        <a:rPr lang="en-AU" sz="1100" dirty="0">
                          <a:effectLst/>
                        </a:rPr>
                        <a:t>Date inserted here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49225" marB="86995" anchor="b"/>
                </a:tc>
                <a:extLst>
                  <a:ext uri="{0D108BD9-81ED-4DB2-BD59-A6C34878D82A}">
                    <a16:rowId xmlns:a16="http://schemas.microsoft.com/office/drawing/2014/main" val="1720151743"/>
                  </a:ext>
                </a:extLst>
              </a:tr>
            </a:tbl>
          </a:graphicData>
        </a:graphic>
      </p:graphicFrame>
    </p:spTree>
    <p:extLst>
      <p:ext uri="{BB962C8B-B14F-4D97-AF65-F5344CB8AC3E}">
        <p14:creationId xmlns:p14="http://schemas.microsoft.com/office/powerpoint/2010/main" val="29430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6000" b="1" dirty="0" smtClean="0"/>
              <a:t/>
            </a:r>
            <a:br>
              <a:rPr lang="en-AU" sz="6000" b="1" dirty="0" smtClean="0"/>
            </a:br>
            <a:r>
              <a:rPr lang="en-AU" sz="6000" b="1" dirty="0" smtClean="0"/>
              <a:t>Practical </a:t>
            </a:r>
            <a:r>
              <a:rPr lang="en-AU" sz="6000" b="1" dirty="0"/>
              <a:t>considerations</a:t>
            </a:r>
            <a:br>
              <a:rPr lang="en-AU" sz="6000" b="1" dirty="0"/>
            </a:br>
            <a:endParaRPr lang="en-AU" sz="6000" dirty="0"/>
          </a:p>
        </p:txBody>
      </p:sp>
      <p:sp>
        <p:nvSpPr>
          <p:cNvPr id="3" name="Content Placeholder 2"/>
          <p:cNvSpPr>
            <a:spLocks noGrp="1"/>
          </p:cNvSpPr>
          <p:nvPr>
            <p:ph idx="1"/>
          </p:nvPr>
        </p:nvSpPr>
        <p:spPr/>
        <p:txBody>
          <a:bodyPr/>
          <a:lstStyle/>
          <a:p>
            <a:r>
              <a:rPr lang="en-AU" dirty="0"/>
              <a:t>Where you think there may be potential problems or hurdles for the client, make sure that these are clearly highlighted, because the reader may use the memo to discuss such </a:t>
            </a:r>
            <a:r>
              <a:rPr lang="en-AU" dirty="0" smtClean="0"/>
              <a:t>matters </a:t>
            </a:r>
            <a:r>
              <a:rPr lang="en-AU" dirty="0"/>
              <a:t>with the </a:t>
            </a:r>
            <a:r>
              <a:rPr lang="en-AU" dirty="0" smtClean="0"/>
              <a:t>client.</a:t>
            </a:r>
          </a:p>
          <a:p>
            <a:r>
              <a:rPr lang="en-AU" dirty="0" smtClean="0"/>
              <a:t>Include </a:t>
            </a:r>
            <a:r>
              <a:rPr lang="en-AU" dirty="0"/>
              <a:t>any practical or tactical steps that can or should be </a:t>
            </a:r>
            <a:r>
              <a:rPr lang="en-AU" dirty="0" smtClean="0"/>
              <a:t>taken.</a:t>
            </a:r>
            <a:endParaRPr lang="en-AU" dirty="0"/>
          </a:p>
        </p:txBody>
      </p:sp>
    </p:spTree>
    <p:extLst>
      <p:ext uri="{BB962C8B-B14F-4D97-AF65-F5344CB8AC3E}">
        <p14:creationId xmlns:p14="http://schemas.microsoft.com/office/powerpoint/2010/main" val="1123383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b="1" dirty="0" smtClean="0"/>
              <a:t/>
            </a:r>
            <a:br>
              <a:rPr lang="en-AU" b="1" dirty="0" smtClean="0"/>
            </a:br>
            <a:r>
              <a:rPr lang="en-AU" sz="7300" b="1" dirty="0" smtClean="0"/>
              <a:t>Formatting </a:t>
            </a:r>
            <a:r>
              <a:rPr lang="en-AU" sz="7300" b="1" dirty="0"/>
              <a:t>the memo</a:t>
            </a:r>
            <a:r>
              <a:rPr lang="en-AU" dirty="0"/>
              <a:t/>
            </a:r>
            <a:br>
              <a:rPr lang="en-AU" dirty="0"/>
            </a:br>
            <a:endParaRPr lang="en-AU" dirty="0"/>
          </a:p>
        </p:txBody>
      </p:sp>
      <p:sp>
        <p:nvSpPr>
          <p:cNvPr id="3" name="Content Placeholder 2"/>
          <p:cNvSpPr>
            <a:spLocks noGrp="1"/>
          </p:cNvSpPr>
          <p:nvPr>
            <p:ph idx="1"/>
          </p:nvPr>
        </p:nvSpPr>
        <p:spPr/>
        <p:txBody>
          <a:bodyPr>
            <a:normAutofit fontScale="92500" lnSpcReduction="20000"/>
          </a:bodyPr>
          <a:lstStyle/>
          <a:p>
            <a:pPr lvl="0" fontAlgn="base"/>
            <a:r>
              <a:rPr lang="en-AU" dirty="0"/>
              <a:t>use 12 point font so that the text is easy to read;</a:t>
            </a:r>
          </a:p>
          <a:p>
            <a:pPr lvl="0" fontAlgn="base"/>
            <a:r>
              <a:rPr lang="en-AU" dirty="0"/>
              <a:t>use Times New Roman or Arial as these fonts look professional;</a:t>
            </a:r>
          </a:p>
          <a:p>
            <a:pPr lvl="0" fontAlgn="base"/>
            <a:r>
              <a:rPr lang="en-AU" dirty="0"/>
              <a:t>use 1.5 line spacing so that it is easy to locate relevant information on the page;</a:t>
            </a:r>
          </a:p>
          <a:p>
            <a:pPr lvl="0" fontAlgn="base"/>
            <a:r>
              <a:rPr lang="en-AU" dirty="0"/>
              <a:t>ensure your citation of legal sources is consistent throughout to avoid distracting the reader from the memo’s </a:t>
            </a:r>
            <a:r>
              <a:rPr lang="en-AU" dirty="0" smtClean="0"/>
              <a:t>content using AGLC4;</a:t>
            </a:r>
            <a:endParaRPr lang="en-AU" dirty="0"/>
          </a:p>
          <a:p>
            <a:pPr lvl="0" fontAlgn="base"/>
            <a:r>
              <a:rPr lang="en-AU" dirty="0"/>
              <a:t>include page numbers where the memo is more than two pages long; and</a:t>
            </a:r>
          </a:p>
          <a:p>
            <a:pPr lvl="0" fontAlgn="base"/>
            <a:r>
              <a:rPr lang="en-AU" dirty="0"/>
              <a:t>consider whether paragraph numbers would also assist those working on the </a:t>
            </a:r>
            <a:r>
              <a:rPr lang="en-AU" dirty="0" smtClean="0"/>
              <a:t>file </a:t>
            </a:r>
            <a:r>
              <a:rPr lang="en-AU" dirty="0"/>
              <a:t>to locate relevant information and to refer to sections of your memo in other documents where necessary.</a:t>
            </a:r>
          </a:p>
          <a:p>
            <a:endParaRPr lang="en-AU" dirty="0"/>
          </a:p>
        </p:txBody>
      </p:sp>
    </p:spTree>
    <p:extLst>
      <p:ext uri="{BB962C8B-B14F-4D97-AF65-F5344CB8AC3E}">
        <p14:creationId xmlns:p14="http://schemas.microsoft.com/office/powerpoint/2010/main" val="1796044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800" b="1" dirty="0"/>
              <a:t>Letter of advice </a:t>
            </a:r>
          </a:p>
        </p:txBody>
      </p:sp>
      <p:sp>
        <p:nvSpPr>
          <p:cNvPr id="3" name="Content Placeholder 2"/>
          <p:cNvSpPr>
            <a:spLocks noGrp="1"/>
          </p:cNvSpPr>
          <p:nvPr>
            <p:ph idx="1"/>
          </p:nvPr>
        </p:nvSpPr>
        <p:spPr/>
        <p:txBody>
          <a:bodyPr>
            <a:normAutofit/>
          </a:bodyPr>
          <a:lstStyle/>
          <a:p>
            <a:pPr marL="0" indent="0" algn="ctr">
              <a:buNone/>
            </a:pPr>
            <a:r>
              <a:rPr lang="en-AU" sz="4400" dirty="0" smtClean="0"/>
              <a:t>See Handout. </a:t>
            </a:r>
            <a:endParaRPr lang="en-AU" sz="4400" dirty="0"/>
          </a:p>
        </p:txBody>
      </p:sp>
    </p:spTree>
    <p:extLst>
      <p:ext uri="{BB962C8B-B14F-4D97-AF65-F5344CB8AC3E}">
        <p14:creationId xmlns:p14="http://schemas.microsoft.com/office/powerpoint/2010/main" val="3510110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6000" b="1" dirty="0" smtClean="0"/>
              <a:t>The firms details </a:t>
            </a:r>
            <a:endParaRPr lang="en-AU" sz="6000" b="1" dirty="0"/>
          </a:p>
        </p:txBody>
      </p:sp>
      <p:sp>
        <p:nvSpPr>
          <p:cNvPr id="3" name="Content Placeholder 2"/>
          <p:cNvSpPr>
            <a:spLocks noGrp="1"/>
          </p:cNvSpPr>
          <p:nvPr>
            <p:ph idx="1"/>
          </p:nvPr>
        </p:nvSpPr>
        <p:spPr>
          <a:xfrm>
            <a:off x="1141413" y="2197216"/>
            <a:ext cx="9905998" cy="3124201"/>
          </a:xfrm>
        </p:spPr>
        <p:txBody>
          <a:bodyPr/>
          <a:lstStyle/>
          <a:p>
            <a:r>
              <a:rPr lang="en-AU" dirty="0">
                <a:effectLst/>
              </a:rPr>
              <a:t>Usually the address and contact details of the firm are included in the top right-hand corner of the letter</a:t>
            </a:r>
            <a:r>
              <a:rPr lang="en-AU" dirty="0" smtClean="0">
                <a:effectLst/>
              </a:rPr>
              <a:t>.</a:t>
            </a:r>
          </a:p>
          <a:p>
            <a:r>
              <a:rPr lang="en-AU" dirty="0">
                <a:effectLst/>
              </a:rPr>
              <a:t>The date of writing follows the firm’s </a:t>
            </a:r>
            <a:r>
              <a:rPr lang="en-AU" dirty="0" smtClean="0">
                <a:effectLst/>
              </a:rPr>
              <a:t>details.</a:t>
            </a:r>
          </a:p>
          <a:p>
            <a:r>
              <a:rPr lang="en-AU" dirty="0">
                <a:effectLst/>
              </a:rPr>
              <a:t>You should comply with your law firm’s </a:t>
            </a:r>
            <a:r>
              <a:rPr lang="en-AU" dirty="0" smtClean="0">
                <a:effectLst/>
              </a:rPr>
              <a:t>protocols.  </a:t>
            </a:r>
            <a:endParaRPr lang="en-AU" dirty="0"/>
          </a:p>
        </p:txBody>
      </p:sp>
    </p:spTree>
    <p:extLst>
      <p:ext uri="{BB962C8B-B14F-4D97-AF65-F5344CB8AC3E}">
        <p14:creationId xmlns:p14="http://schemas.microsoft.com/office/powerpoint/2010/main" val="3027572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800" b="1" dirty="0" smtClean="0"/>
              <a:t>The addressee’s details </a:t>
            </a:r>
            <a:endParaRPr lang="en-AU" sz="4800" b="1" dirty="0"/>
          </a:p>
        </p:txBody>
      </p:sp>
      <p:sp>
        <p:nvSpPr>
          <p:cNvPr id="3" name="Content Placeholder 2"/>
          <p:cNvSpPr>
            <a:spLocks noGrp="1"/>
          </p:cNvSpPr>
          <p:nvPr>
            <p:ph idx="1"/>
          </p:nvPr>
        </p:nvSpPr>
        <p:spPr/>
        <p:txBody>
          <a:bodyPr>
            <a:normAutofit lnSpcReduction="10000"/>
          </a:bodyPr>
          <a:lstStyle/>
          <a:p>
            <a:r>
              <a:rPr lang="en-AU" dirty="0">
                <a:effectLst/>
              </a:rPr>
              <a:t>Where this has not been provided, insert the addressee’s details on the left-hand </a:t>
            </a:r>
            <a:r>
              <a:rPr lang="en-AU" dirty="0" smtClean="0">
                <a:effectLst/>
              </a:rPr>
              <a:t>side</a:t>
            </a:r>
          </a:p>
          <a:p>
            <a:r>
              <a:rPr lang="en-AU" dirty="0" smtClean="0">
                <a:effectLst/>
              </a:rPr>
              <a:t> </a:t>
            </a:r>
            <a:r>
              <a:rPr lang="en-AU" dirty="0">
                <a:effectLst/>
              </a:rPr>
              <a:t>of the letter before ‘Dear [X</a:t>
            </a:r>
            <a:r>
              <a:rPr lang="en-AU" dirty="0" smtClean="0">
                <a:effectLst/>
              </a:rPr>
              <a:t>]’. </a:t>
            </a:r>
          </a:p>
          <a:p>
            <a:r>
              <a:rPr lang="en-AU" dirty="0">
                <a:effectLst/>
              </a:rPr>
              <a:t>You can use ‘For the attention of’ so that it reaches the person with whom you have been liaising but remember that this individual is not your client and therefore the remainder of the address should </a:t>
            </a:r>
            <a:r>
              <a:rPr lang="en-AU" dirty="0" smtClean="0">
                <a:effectLst/>
              </a:rPr>
              <a:t>reflect </a:t>
            </a:r>
            <a:r>
              <a:rPr lang="en-AU" dirty="0">
                <a:effectLst/>
              </a:rPr>
              <a:t>the fact that the client is a business or organisation</a:t>
            </a:r>
            <a:r>
              <a:rPr lang="en-AU" dirty="0" smtClean="0">
                <a:effectLst/>
              </a:rPr>
              <a:t>.</a:t>
            </a:r>
          </a:p>
          <a:p>
            <a:r>
              <a:rPr lang="en-AU" dirty="0">
                <a:effectLst/>
              </a:rPr>
              <a:t>. When writing to your client, it is more personal to write ‘Dear Ms Smith’ or ‘Dear Mr Smith’ than ‘Dear Sir’ or ‘Dear Madam’. </a:t>
            </a:r>
          </a:p>
          <a:p>
            <a:endParaRPr lang="en-AU" b="1" dirty="0"/>
          </a:p>
        </p:txBody>
      </p:sp>
    </p:spTree>
    <p:extLst>
      <p:ext uri="{BB962C8B-B14F-4D97-AF65-F5344CB8AC3E}">
        <p14:creationId xmlns:p14="http://schemas.microsoft.com/office/powerpoint/2010/main" val="2124767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400" b="1" dirty="0" smtClean="0"/>
              <a:t>The Introductory paragraph </a:t>
            </a:r>
            <a:endParaRPr lang="en-AU" sz="4400" b="1" dirty="0"/>
          </a:p>
        </p:txBody>
      </p:sp>
      <p:sp>
        <p:nvSpPr>
          <p:cNvPr id="3" name="Content Placeholder 2"/>
          <p:cNvSpPr>
            <a:spLocks noGrp="1"/>
          </p:cNvSpPr>
          <p:nvPr>
            <p:ph idx="1"/>
          </p:nvPr>
        </p:nvSpPr>
        <p:spPr>
          <a:xfrm>
            <a:off x="1141413" y="1828100"/>
            <a:ext cx="9905998" cy="3124201"/>
          </a:xfrm>
        </p:spPr>
        <p:txBody>
          <a:bodyPr/>
          <a:lstStyle/>
          <a:p>
            <a:r>
              <a:rPr lang="en-AU" dirty="0">
                <a:effectLst/>
              </a:rPr>
              <a:t>state at the outset the purpose of </a:t>
            </a:r>
            <a:r>
              <a:rPr lang="en-AU" dirty="0" smtClean="0">
                <a:effectLst/>
              </a:rPr>
              <a:t>writing.</a:t>
            </a:r>
          </a:p>
          <a:p>
            <a:r>
              <a:rPr lang="en-AU" dirty="0">
                <a:effectLst/>
              </a:rPr>
              <a:t>If you are enclosing any documentation, make sure that you draw this to the client’s attention in this paragraph and explain how it is relevant. </a:t>
            </a:r>
            <a:endParaRPr lang="en-AU" dirty="0" smtClean="0">
              <a:effectLst/>
            </a:endParaRPr>
          </a:p>
        </p:txBody>
      </p:sp>
    </p:spTree>
    <p:extLst>
      <p:ext uri="{BB962C8B-B14F-4D97-AF65-F5344CB8AC3E}">
        <p14:creationId xmlns:p14="http://schemas.microsoft.com/office/powerpoint/2010/main" val="4961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400" b="1" dirty="0">
                <a:latin typeface="+mn-lt"/>
              </a:rPr>
              <a:t>Why and when do we write?</a:t>
            </a:r>
            <a:br>
              <a:rPr lang="en-AU" sz="4400" b="1" dirty="0">
                <a:latin typeface="+mn-lt"/>
              </a:rPr>
            </a:br>
            <a:endParaRPr lang="en-AU" sz="4400" b="1" dirty="0">
              <a:latin typeface="+mn-lt"/>
            </a:endParaRPr>
          </a:p>
        </p:txBody>
      </p:sp>
      <p:sp>
        <p:nvSpPr>
          <p:cNvPr id="3" name="Content Placeholder 2"/>
          <p:cNvSpPr>
            <a:spLocks noGrp="1"/>
          </p:cNvSpPr>
          <p:nvPr>
            <p:ph idx="1"/>
          </p:nvPr>
        </p:nvSpPr>
        <p:spPr>
          <a:xfrm>
            <a:off x="1141413" y="1769377"/>
            <a:ext cx="9905998" cy="3124201"/>
          </a:xfrm>
        </p:spPr>
        <p:txBody>
          <a:bodyPr/>
          <a:lstStyle/>
          <a:p>
            <a:r>
              <a:rPr lang="en-AU" dirty="0" smtClean="0"/>
              <a:t>Writing </a:t>
            </a:r>
            <a:r>
              <a:rPr lang="en-AU" dirty="0"/>
              <a:t>is a means of communication, so is speaking however, the two are not mutually </a:t>
            </a:r>
            <a:r>
              <a:rPr lang="en-AU" dirty="0" smtClean="0"/>
              <a:t>exclusive. </a:t>
            </a:r>
          </a:p>
          <a:p>
            <a:pPr marL="0" indent="0">
              <a:buNone/>
            </a:pPr>
            <a:endParaRPr lang="en-AU" dirty="0"/>
          </a:p>
          <a:p>
            <a:r>
              <a:rPr lang="en-AU" dirty="0" smtClean="0"/>
              <a:t>It’s a hot day </a:t>
            </a:r>
            <a:endParaRPr lang="en-AU" dirty="0"/>
          </a:p>
        </p:txBody>
      </p:sp>
    </p:spTree>
    <p:extLst>
      <p:ext uri="{BB962C8B-B14F-4D97-AF65-F5344CB8AC3E}">
        <p14:creationId xmlns:p14="http://schemas.microsoft.com/office/powerpoint/2010/main" val="239975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800" b="1" dirty="0" smtClean="0"/>
              <a:t>The body of the letter </a:t>
            </a:r>
            <a:endParaRPr lang="en-AU" sz="4800" b="1" dirty="0"/>
          </a:p>
        </p:txBody>
      </p:sp>
      <p:sp>
        <p:nvSpPr>
          <p:cNvPr id="3" name="Content Placeholder 2"/>
          <p:cNvSpPr>
            <a:spLocks noGrp="1"/>
          </p:cNvSpPr>
          <p:nvPr>
            <p:ph idx="1"/>
          </p:nvPr>
        </p:nvSpPr>
        <p:spPr>
          <a:xfrm>
            <a:off x="1141413" y="2122099"/>
            <a:ext cx="9905998" cy="3669102"/>
          </a:xfrm>
        </p:spPr>
        <p:txBody>
          <a:bodyPr>
            <a:normAutofit/>
          </a:bodyPr>
          <a:lstStyle/>
          <a:p>
            <a:r>
              <a:rPr lang="en-AU" dirty="0">
                <a:effectLst/>
              </a:rPr>
              <a:t>Putting each new issue under a separate heading or using some other division mechanism will indicate clearly to the reader that you are moving onto a new but equally important area of discussion</a:t>
            </a:r>
            <a:r>
              <a:rPr lang="en-AU" dirty="0" smtClean="0">
                <a:effectLst/>
              </a:rPr>
              <a:t>.</a:t>
            </a:r>
            <a:endParaRPr lang="en-AU" dirty="0"/>
          </a:p>
          <a:p>
            <a:r>
              <a:rPr lang="en-AU" dirty="0">
                <a:effectLst/>
              </a:rPr>
              <a:t>Bear in mind at all times that the client needs to follow the content of each and every paragraph so you should place yourself in the position of the client and determine which order will be the easiest to follow. </a:t>
            </a:r>
            <a:endParaRPr lang="en-AU" dirty="0" smtClean="0">
              <a:effectLst/>
            </a:endParaRPr>
          </a:p>
          <a:p>
            <a:r>
              <a:rPr lang="en-AU" dirty="0">
                <a:effectLst/>
              </a:rPr>
              <a:t>When planning the content, apply the various techniques of ‘plain English’ writing. </a:t>
            </a:r>
            <a:endParaRPr lang="en-AU" dirty="0" smtClean="0">
              <a:effectLst/>
            </a:endParaRPr>
          </a:p>
          <a:p>
            <a:r>
              <a:rPr lang="en-AU" dirty="0" smtClean="0">
                <a:effectLst/>
              </a:rPr>
              <a:t>Aim </a:t>
            </a:r>
            <a:r>
              <a:rPr lang="en-AU" dirty="0">
                <a:effectLst/>
              </a:rPr>
              <a:t>to incorporate one point in each paragraph of the letter. </a:t>
            </a:r>
            <a:endParaRPr lang="en-AU" dirty="0"/>
          </a:p>
        </p:txBody>
      </p:sp>
    </p:spTree>
    <p:extLst>
      <p:ext uri="{BB962C8B-B14F-4D97-AF65-F5344CB8AC3E}">
        <p14:creationId xmlns:p14="http://schemas.microsoft.com/office/powerpoint/2010/main" val="2537591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400" b="1" dirty="0" smtClean="0"/>
              <a:t>The penultimate and concluding paragraphs </a:t>
            </a:r>
            <a:endParaRPr lang="en-AU" sz="4400" b="1" dirty="0"/>
          </a:p>
        </p:txBody>
      </p:sp>
      <p:sp>
        <p:nvSpPr>
          <p:cNvPr id="3" name="Content Placeholder 2"/>
          <p:cNvSpPr>
            <a:spLocks noGrp="1"/>
          </p:cNvSpPr>
          <p:nvPr>
            <p:ph idx="1"/>
          </p:nvPr>
        </p:nvSpPr>
        <p:spPr>
          <a:xfrm>
            <a:off x="1141413" y="2012658"/>
            <a:ext cx="9905998" cy="3124201"/>
          </a:xfrm>
        </p:spPr>
        <p:txBody>
          <a:bodyPr/>
          <a:lstStyle/>
          <a:p>
            <a:r>
              <a:rPr lang="en-AU" dirty="0">
                <a:effectLst/>
              </a:rPr>
              <a:t>If one of the reasons for writing to your client is that you need them to take action, such as completing a form or making an appointment to see you, repeat what you require of them in the penultimate </a:t>
            </a:r>
            <a:r>
              <a:rPr lang="en-AU" dirty="0" smtClean="0">
                <a:effectLst/>
              </a:rPr>
              <a:t>paragraph.</a:t>
            </a:r>
          </a:p>
          <a:p>
            <a:r>
              <a:rPr lang="en-AU" dirty="0">
                <a:effectLst/>
              </a:rPr>
              <a:t>The concluding paragraph is really just there to indicate, in a formal manner, that this is the end of the letter. </a:t>
            </a:r>
            <a:endParaRPr lang="en-AU" dirty="0" smtClean="0">
              <a:effectLst/>
            </a:endParaRPr>
          </a:p>
        </p:txBody>
      </p:sp>
    </p:spTree>
    <p:extLst>
      <p:ext uri="{BB962C8B-B14F-4D97-AF65-F5344CB8AC3E}">
        <p14:creationId xmlns:p14="http://schemas.microsoft.com/office/powerpoint/2010/main" val="1274133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6600" b="1" dirty="0" smtClean="0"/>
              <a:t>The sign-off</a:t>
            </a:r>
            <a:endParaRPr lang="en-AU" sz="6600" b="1" dirty="0"/>
          </a:p>
        </p:txBody>
      </p:sp>
      <p:sp>
        <p:nvSpPr>
          <p:cNvPr id="3" name="Content Placeholder 2"/>
          <p:cNvSpPr>
            <a:spLocks noGrp="1"/>
          </p:cNvSpPr>
          <p:nvPr>
            <p:ph idx="1"/>
          </p:nvPr>
        </p:nvSpPr>
        <p:spPr>
          <a:xfrm>
            <a:off x="1141413" y="1828100"/>
            <a:ext cx="9905998" cy="3124201"/>
          </a:xfrm>
        </p:spPr>
        <p:txBody>
          <a:bodyPr/>
          <a:lstStyle/>
          <a:p>
            <a:r>
              <a:rPr lang="en-AU" dirty="0">
                <a:effectLst/>
              </a:rPr>
              <a:t>When writing to a client, the usual phrase is ‘Yours sincerely’ because the letter is addressed to a </a:t>
            </a:r>
            <a:r>
              <a:rPr lang="en-AU" dirty="0" smtClean="0">
                <a:effectLst/>
              </a:rPr>
              <a:t>specific </a:t>
            </a:r>
            <a:r>
              <a:rPr lang="en-AU" dirty="0">
                <a:effectLst/>
              </a:rPr>
              <a:t>person. If you do not know the name of the person to whom the letter is directed, the appropriate phrase is ‘Yours faithfully</a:t>
            </a:r>
            <a:r>
              <a:rPr lang="en-AU" dirty="0" smtClean="0">
                <a:effectLst/>
              </a:rPr>
              <a:t>’.</a:t>
            </a:r>
          </a:p>
          <a:p>
            <a:r>
              <a:rPr lang="en-AU" dirty="0">
                <a:effectLst/>
              </a:rPr>
              <a:t>Underneath the area for signature, lawyers normally write their name and sometimes they also indicate their role/position at the </a:t>
            </a:r>
            <a:r>
              <a:rPr lang="en-AU" dirty="0" smtClean="0">
                <a:effectLst/>
              </a:rPr>
              <a:t>firm </a:t>
            </a:r>
            <a:r>
              <a:rPr lang="en-AU" dirty="0">
                <a:effectLst/>
              </a:rPr>
              <a:t>(</a:t>
            </a:r>
            <a:r>
              <a:rPr lang="en-AU" dirty="0" err="1">
                <a:effectLst/>
              </a:rPr>
              <a:t>ie</a:t>
            </a:r>
            <a:r>
              <a:rPr lang="en-AU" dirty="0">
                <a:effectLst/>
              </a:rPr>
              <a:t> solicitor, partner). </a:t>
            </a:r>
            <a:endParaRPr lang="en-AU" dirty="0"/>
          </a:p>
        </p:txBody>
      </p:sp>
    </p:spTree>
    <p:extLst>
      <p:ext uri="{BB962C8B-B14F-4D97-AF65-F5344CB8AC3E}">
        <p14:creationId xmlns:p14="http://schemas.microsoft.com/office/powerpoint/2010/main" val="3474919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400" b="1" dirty="0" smtClean="0"/>
              <a:t>Chat GPT Discussion </a:t>
            </a:r>
            <a:endParaRPr lang="en-AU" sz="4400" b="1" dirty="0"/>
          </a:p>
        </p:txBody>
      </p:sp>
      <p:sp>
        <p:nvSpPr>
          <p:cNvPr id="3" name="Content Placeholder 2"/>
          <p:cNvSpPr>
            <a:spLocks noGrp="1"/>
          </p:cNvSpPr>
          <p:nvPr>
            <p:ph idx="1"/>
          </p:nvPr>
        </p:nvSpPr>
        <p:spPr>
          <a:xfrm>
            <a:off x="1141413" y="1819711"/>
            <a:ext cx="9905998" cy="3124201"/>
          </a:xfrm>
        </p:spPr>
        <p:txBody>
          <a:bodyPr>
            <a:normAutofit/>
          </a:bodyPr>
          <a:lstStyle/>
          <a:p>
            <a:r>
              <a:rPr lang="en-AU" sz="3600" dirty="0" smtClean="0"/>
              <a:t>Current </a:t>
            </a:r>
            <a:r>
              <a:rPr lang="en-AU" sz="3600" dirty="0"/>
              <a:t>Guidelines https://</a:t>
            </a:r>
            <a:r>
              <a:rPr lang="en-AU" sz="3600" dirty="0" smtClean="0"/>
              <a:t>libraryguides.vu.edu.au/law</a:t>
            </a:r>
            <a:endParaRPr lang="en-AU" sz="3600" dirty="0"/>
          </a:p>
        </p:txBody>
      </p:sp>
    </p:spTree>
    <p:extLst>
      <p:ext uri="{BB962C8B-B14F-4D97-AF65-F5344CB8AC3E}">
        <p14:creationId xmlns:p14="http://schemas.microsoft.com/office/powerpoint/2010/main" val="695290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5400" b="1" dirty="0" smtClean="0"/>
              <a:t>Thank you</a:t>
            </a:r>
            <a:endParaRPr lang="en-AU" sz="5400" b="1" dirty="0"/>
          </a:p>
        </p:txBody>
      </p:sp>
      <p:sp>
        <p:nvSpPr>
          <p:cNvPr id="3" name="Content Placeholder 2"/>
          <p:cNvSpPr>
            <a:spLocks noGrp="1"/>
          </p:cNvSpPr>
          <p:nvPr>
            <p:ph idx="1"/>
          </p:nvPr>
        </p:nvSpPr>
        <p:spPr>
          <a:xfrm>
            <a:off x="1141413" y="1853267"/>
            <a:ext cx="9905998" cy="3124201"/>
          </a:xfrm>
        </p:spPr>
        <p:txBody>
          <a:bodyPr/>
          <a:lstStyle/>
          <a:p>
            <a:r>
              <a:rPr lang="en-AU" dirty="0" smtClean="0"/>
              <a:t>For further assistance please feel free to contact me </a:t>
            </a:r>
            <a:r>
              <a:rPr lang="en-AU" dirty="0" smtClean="0">
                <a:hlinkClick r:id="rId2"/>
              </a:rPr>
              <a:t>micahael.brambeger@live.vu.edu.au</a:t>
            </a:r>
            <a:endParaRPr lang="en-AU" dirty="0" smtClean="0"/>
          </a:p>
          <a:p>
            <a:r>
              <a:rPr lang="en-AU" dirty="0" smtClean="0"/>
              <a:t>Come to  the Research and Study class next block. </a:t>
            </a:r>
            <a:endParaRPr lang="en-AU" dirty="0"/>
          </a:p>
        </p:txBody>
      </p:sp>
    </p:spTree>
    <p:extLst>
      <p:ext uri="{BB962C8B-B14F-4D97-AF65-F5344CB8AC3E}">
        <p14:creationId xmlns:p14="http://schemas.microsoft.com/office/powerpoint/2010/main" val="2909845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b="1" dirty="0" smtClean="0"/>
              <a:t/>
            </a:r>
            <a:br>
              <a:rPr lang="en-AU" b="1" dirty="0" smtClean="0"/>
            </a:br>
            <a:r>
              <a:rPr lang="en-AU" sz="4000" b="1" dirty="0" smtClean="0"/>
              <a:t>Meeting </a:t>
            </a:r>
            <a:r>
              <a:rPr lang="en-AU" sz="4000" b="1" dirty="0"/>
              <a:t>the Expectations of a Bachelor of Laws </a:t>
            </a:r>
            <a:r>
              <a:rPr lang="en-AU" sz="4000" b="1" dirty="0" smtClean="0"/>
              <a:t>graduate</a:t>
            </a:r>
            <a:r>
              <a:rPr lang="en-AU" sz="4000" b="1" dirty="0"/>
              <a:t/>
            </a:r>
            <a:br>
              <a:rPr lang="en-AU" sz="4000" b="1" dirty="0"/>
            </a:br>
            <a:endParaRPr lang="en-AU" sz="4000" b="1" dirty="0"/>
          </a:p>
        </p:txBody>
      </p:sp>
      <p:sp>
        <p:nvSpPr>
          <p:cNvPr id="3" name="Content Placeholder 2"/>
          <p:cNvSpPr>
            <a:spLocks noGrp="1"/>
          </p:cNvSpPr>
          <p:nvPr>
            <p:ph idx="1"/>
          </p:nvPr>
        </p:nvSpPr>
        <p:spPr/>
        <p:txBody>
          <a:bodyPr>
            <a:normAutofit fontScale="62500" lnSpcReduction="20000"/>
          </a:bodyPr>
          <a:lstStyle/>
          <a:p>
            <a:pPr marL="0" indent="0">
              <a:buNone/>
            </a:pPr>
            <a:endParaRPr lang="en-AU" sz="4800" dirty="0" smtClean="0"/>
          </a:p>
          <a:p>
            <a:pPr marL="0" indent="0">
              <a:buNone/>
            </a:pPr>
            <a:r>
              <a:rPr lang="en-AU" sz="4800" dirty="0" smtClean="0"/>
              <a:t>1</a:t>
            </a:r>
            <a:r>
              <a:rPr lang="en-AU" sz="4800" dirty="0"/>
              <a:t>. Communicate in ways that are effective, appropriate and persuasive for legal and non-legal audiences; and </a:t>
            </a:r>
          </a:p>
          <a:p>
            <a:pPr marL="0" indent="0">
              <a:buNone/>
            </a:pPr>
            <a:endParaRPr lang="en-AU" sz="4800" dirty="0" smtClean="0"/>
          </a:p>
          <a:p>
            <a:pPr marL="0" indent="0">
              <a:buNone/>
            </a:pPr>
            <a:r>
              <a:rPr lang="en-AU" sz="4800" dirty="0" smtClean="0"/>
              <a:t>2</a:t>
            </a:r>
            <a:r>
              <a:rPr lang="en-AU" sz="4800" dirty="0"/>
              <a:t>. Collaborate effectively (Team work</a:t>
            </a:r>
            <a:r>
              <a:rPr lang="en-AU" sz="4800" dirty="0" smtClean="0"/>
              <a:t>). </a:t>
            </a:r>
            <a:endParaRPr lang="en-AU" sz="4800" dirty="0"/>
          </a:p>
          <a:p>
            <a:endParaRPr lang="en-AU" sz="4800" dirty="0"/>
          </a:p>
        </p:txBody>
      </p:sp>
    </p:spTree>
    <p:extLst>
      <p:ext uri="{BB962C8B-B14F-4D97-AF65-F5344CB8AC3E}">
        <p14:creationId xmlns:p14="http://schemas.microsoft.com/office/powerpoint/2010/main" val="2869302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7300" b="1" dirty="0" smtClean="0"/>
              <a:t>Key </a:t>
            </a:r>
            <a:r>
              <a:rPr lang="en-AU" sz="7300" b="1" dirty="0"/>
              <a:t>parts of a </a:t>
            </a:r>
            <a:r>
              <a:rPr lang="en-AU" sz="7300" b="1" dirty="0" smtClean="0"/>
              <a:t>sentence </a:t>
            </a:r>
            <a:r>
              <a:rPr lang="en-AU" dirty="0"/>
              <a:t/>
            </a:r>
            <a:br>
              <a:rPr lang="en-AU" dirty="0"/>
            </a:br>
            <a:endParaRPr lang="en-AU" dirty="0"/>
          </a:p>
        </p:txBody>
      </p:sp>
      <p:sp>
        <p:nvSpPr>
          <p:cNvPr id="3" name="Content Placeholder 2"/>
          <p:cNvSpPr>
            <a:spLocks noGrp="1"/>
          </p:cNvSpPr>
          <p:nvPr>
            <p:ph idx="1"/>
          </p:nvPr>
        </p:nvSpPr>
        <p:spPr/>
        <p:txBody>
          <a:bodyPr>
            <a:normAutofit/>
          </a:bodyPr>
          <a:lstStyle/>
          <a:p>
            <a:pPr marL="0" indent="0">
              <a:buNone/>
            </a:pPr>
            <a:r>
              <a:rPr lang="en-AU" dirty="0"/>
              <a:t>1. </a:t>
            </a:r>
            <a:r>
              <a:rPr lang="en-AU" b="1" dirty="0"/>
              <a:t>A Subject </a:t>
            </a:r>
            <a:r>
              <a:rPr lang="en-AU" dirty="0"/>
              <a:t>– A subject could be a common noun (</a:t>
            </a:r>
            <a:r>
              <a:rPr lang="en-AU" dirty="0" err="1"/>
              <a:t>eg</a:t>
            </a:r>
            <a:r>
              <a:rPr lang="en-AU" dirty="0"/>
              <a:t> </a:t>
            </a:r>
            <a:r>
              <a:rPr lang="en-AU" i="1" dirty="0"/>
              <a:t>solicitor, client, law clerk</a:t>
            </a:r>
            <a:r>
              <a:rPr lang="en-AU" dirty="0"/>
              <a:t>) or a pronoun (</a:t>
            </a:r>
            <a:r>
              <a:rPr lang="en-AU" dirty="0" err="1"/>
              <a:t>eg</a:t>
            </a:r>
            <a:r>
              <a:rPr lang="en-AU" dirty="0"/>
              <a:t> </a:t>
            </a:r>
            <a:r>
              <a:rPr lang="en-AU" i="1" dirty="0"/>
              <a:t>he, she, they</a:t>
            </a:r>
            <a:r>
              <a:rPr lang="en-AU" dirty="0"/>
              <a:t>) or a proper noun (</a:t>
            </a:r>
            <a:r>
              <a:rPr lang="en-AU" dirty="0" err="1"/>
              <a:t>eg</a:t>
            </a:r>
            <a:r>
              <a:rPr lang="en-AU" dirty="0"/>
              <a:t> </a:t>
            </a:r>
            <a:r>
              <a:rPr lang="en-AU" i="1" dirty="0"/>
              <a:t>Chief Justice</a:t>
            </a:r>
            <a:r>
              <a:rPr lang="en-AU" dirty="0" smtClean="0"/>
              <a:t>).  </a:t>
            </a:r>
            <a:endParaRPr lang="en-AU" dirty="0"/>
          </a:p>
          <a:p>
            <a:pPr marL="0" indent="0">
              <a:buNone/>
            </a:pPr>
            <a:r>
              <a:rPr lang="en-AU" b="1" dirty="0"/>
              <a:t>2</a:t>
            </a:r>
            <a:r>
              <a:rPr lang="en-AU" dirty="0"/>
              <a:t>. </a:t>
            </a:r>
            <a:r>
              <a:rPr lang="en-AU" b="1" dirty="0"/>
              <a:t>A Verb – </a:t>
            </a:r>
            <a:r>
              <a:rPr lang="en-AU" dirty="0"/>
              <a:t>The verb needs to be finite, rather than in its infinite form. This means that the verb is either in a present past or future tense. </a:t>
            </a:r>
          </a:p>
          <a:p>
            <a:pPr marL="0" indent="0">
              <a:buNone/>
            </a:pPr>
            <a:r>
              <a:rPr lang="en-AU" dirty="0"/>
              <a:t>3. </a:t>
            </a:r>
            <a:r>
              <a:rPr lang="en-AU" b="1" dirty="0"/>
              <a:t>Object – </a:t>
            </a:r>
            <a:r>
              <a:rPr lang="en-AU" dirty="0"/>
              <a:t>The object is usually a noun phrase. In a simple declarative sentence, it follows the verb. The object is usually said to be ‘affected’ by the verb.</a:t>
            </a:r>
          </a:p>
          <a:p>
            <a:pPr marL="0" indent="0">
              <a:buNone/>
            </a:pPr>
            <a:r>
              <a:rPr lang="en-AU" dirty="0"/>
              <a:t>4. </a:t>
            </a:r>
            <a:r>
              <a:rPr lang="en-AU" b="1" dirty="0"/>
              <a:t>Capital Letter and Full stop </a:t>
            </a:r>
            <a:r>
              <a:rPr lang="en-AU" dirty="0"/>
              <a:t>– The sentence must begin with a capital letter and end with a full stop. Unless it’s a question  or a command. </a:t>
            </a:r>
          </a:p>
          <a:p>
            <a:pPr marL="0" indent="0">
              <a:buNone/>
            </a:pPr>
            <a:endParaRPr lang="en-AU" dirty="0"/>
          </a:p>
        </p:txBody>
      </p:sp>
    </p:spTree>
    <p:extLst>
      <p:ext uri="{BB962C8B-B14F-4D97-AF65-F5344CB8AC3E}">
        <p14:creationId xmlns:p14="http://schemas.microsoft.com/office/powerpoint/2010/main" val="2138601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6600" b="1" dirty="0" smtClean="0"/>
              <a:t>Example</a:t>
            </a:r>
            <a:endParaRPr lang="en-AU" sz="6600" b="1" dirty="0"/>
          </a:p>
        </p:txBody>
      </p:sp>
      <p:sp>
        <p:nvSpPr>
          <p:cNvPr id="3" name="Content Placeholder 2"/>
          <p:cNvSpPr>
            <a:spLocks noGrp="1"/>
          </p:cNvSpPr>
          <p:nvPr>
            <p:ph idx="1"/>
          </p:nvPr>
        </p:nvSpPr>
        <p:spPr/>
        <p:txBody>
          <a:bodyPr/>
          <a:lstStyle/>
          <a:p>
            <a:pPr marL="0" indent="0" algn="ctr">
              <a:buNone/>
            </a:pPr>
            <a:endParaRPr lang="en-AU" b="1" dirty="0" smtClean="0"/>
          </a:p>
          <a:p>
            <a:pPr marL="0" indent="0" algn="ctr">
              <a:buNone/>
            </a:pPr>
            <a:r>
              <a:rPr lang="en-AU" sz="3600" b="1" dirty="0" smtClean="0"/>
              <a:t>The </a:t>
            </a:r>
            <a:r>
              <a:rPr lang="en-AU" sz="3600" b="1" dirty="0"/>
              <a:t>solicitor drafted the contract.</a:t>
            </a:r>
            <a:endParaRPr lang="en-AU" sz="3600" dirty="0"/>
          </a:p>
          <a:p>
            <a:pPr marL="0" indent="0">
              <a:buNone/>
            </a:pPr>
            <a:endParaRPr lang="en-AU" dirty="0" smtClean="0"/>
          </a:p>
          <a:p>
            <a:pPr marL="0" indent="0">
              <a:buNone/>
            </a:pPr>
            <a:endParaRPr lang="en-AU" dirty="0"/>
          </a:p>
          <a:p>
            <a:pPr marL="0" indent="0">
              <a:buNone/>
            </a:pPr>
            <a:r>
              <a:rPr lang="en-AU" dirty="0"/>
              <a:t>In this sentence, the lawyer is the subject, drafted is the verb, and contract is the object.</a:t>
            </a:r>
          </a:p>
          <a:p>
            <a:pPr marL="0" indent="0">
              <a:buNone/>
            </a:pPr>
            <a:endParaRPr lang="en-AU" dirty="0"/>
          </a:p>
        </p:txBody>
      </p:sp>
    </p:spTree>
    <p:extLst>
      <p:ext uri="{BB962C8B-B14F-4D97-AF65-F5344CB8AC3E}">
        <p14:creationId xmlns:p14="http://schemas.microsoft.com/office/powerpoint/2010/main" val="80281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7300" b="1" dirty="0" smtClean="0"/>
              <a:t/>
            </a:r>
            <a:br>
              <a:rPr lang="en-AU" sz="7300" b="1" dirty="0" smtClean="0"/>
            </a:br>
            <a:r>
              <a:rPr lang="en-AU" sz="7300" b="1" dirty="0" smtClean="0"/>
              <a:t>Run-on </a:t>
            </a:r>
            <a:r>
              <a:rPr lang="en-AU" sz="7300" b="1" dirty="0"/>
              <a:t>sentences </a:t>
            </a:r>
            <a:r>
              <a:rPr lang="en-AU" dirty="0"/>
              <a:t/>
            </a:r>
            <a:br>
              <a:rPr lang="en-AU" dirty="0"/>
            </a:br>
            <a:endParaRPr lang="en-AU" dirty="0"/>
          </a:p>
        </p:txBody>
      </p:sp>
      <p:sp>
        <p:nvSpPr>
          <p:cNvPr id="3" name="Content Placeholder 2"/>
          <p:cNvSpPr>
            <a:spLocks noGrp="1"/>
          </p:cNvSpPr>
          <p:nvPr>
            <p:ph idx="1"/>
          </p:nvPr>
        </p:nvSpPr>
        <p:spPr/>
        <p:txBody>
          <a:bodyPr/>
          <a:lstStyle/>
          <a:p>
            <a:pPr marL="0" indent="0">
              <a:buNone/>
            </a:pPr>
            <a:endParaRPr lang="en-AU" dirty="0"/>
          </a:p>
          <a:p>
            <a:pPr marL="0" indent="0">
              <a:buNone/>
            </a:pPr>
            <a:r>
              <a:rPr lang="en-AU" dirty="0" smtClean="0"/>
              <a:t>Example -  </a:t>
            </a:r>
            <a:r>
              <a:rPr lang="en-AU" b="1" dirty="0"/>
              <a:t>My criminal law lecturer has prescribed a textbook I haven’t bought it yet. </a:t>
            </a:r>
            <a:endParaRPr lang="en-AU" b="1" dirty="0" smtClean="0"/>
          </a:p>
          <a:p>
            <a:pPr marL="0" indent="0">
              <a:buNone/>
            </a:pPr>
            <a:endParaRPr lang="en-AU" b="1" dirty="0"/>
          </a:p>
          <a:p>
            <a:pPr marL="0" indent="0">
              <a:buNone/>
            </a:pPr>
            <a:r>
              <a:rPr lang="en-AU" dirty="0"/>
              <a:t>This sentence contains two ideas. </a:t>
            </a:r>
          </a:p>
          <a:p>
            <a:pPr marL="0" indent="0">
              <a:buNone/>
            </a:pPr>
            <a:r>
              <a:rPr lang="en-AU" dirty="0"/>
              <a:t>There are 2 ways to solve this, firstly to break the sentence with a full stop and make it 2 ideas, or by using a conjunction in this case the word ‘</a:t>
            </a:r>
            <a:r>
              <a:rPr lang="en-AU" b="1" dirty="0"/>
              <a:t>but</a:t>
            </a:r>
            <a:r>
              <a:rPr lang="en-AU" dirty="0"/>
              <a:t>’. </a:t>
            </a:r>
          </a:p>
          <a:p>
            <a:pPr marL="0" indent="0">
              <a:buNone/>
            </a:pPr>
            <a:endParaRPr lang="en-AU" dirty="0"/>
          </a:p>
          <a:p>
            <a:endParaRPr lang="en-AU" dirty="0"/>
          </a:p>
        </p:txBody>
      </p:sp>
    </p:spTree>
    <p:extLst>
      <p:ext uri="{BB962C8B-B14F-4D97-AF65-F5344CB8AC3E}">
        <p14:creationId xmlns:p14="http://schemas.microsoft.com/office/powerpoint/2010/main" val="1640383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6600" b="1" dirty="0" smtClean="0"/>
              <a:t/>
            </a:r>
            <a:br>
              <a:rPr lang="en-AU" sz="6600" b="1" dirty="0" smtClean="0"/>
            </a:br>
            <a:r>
              <a:rPr lang="en-AU" sz="6600" b="1" dirty="0" smtClean="0"/>
              <a:t>Active </a:t>
            </a:r>
            <a:r>
              <a:rPr lang="en-AU" sz="6600" b="1" dirty="0"/>
              <a:t>and Passive Voice.</a:t>
            </a:r>
            <a:br>
              <a:rPr lang="en-AU" sz="6600" b="1" dirty="0"/>
            </a:br>
            <a:endParaRPr lang="en-AU" sz="6600" b="1" dirty="0"/>
          </a:p>
        </p:txBody>
      </p:sp>
      <p:sp>
        <p:nvSpPr>
          <p:cNvPr id="3" name="Content Placeholder 2"/>
          <p:cNvSpPr>
            <a:spLocks noGrp="1"/>
          </p:cNvSpPr>
          <p:nvPr>
            <p:ph idx="1"/>
          </p:nvPr>
        </p:nvSpPr>
        <p:spPr/>
        <p:txBody>
          <a:bodyPr>
            <a:normAutofit fontScale="85000" lnSpcReduction="20000"/>
          </a:bodyPr>
          <a:lstStyle/>
          <a:p>
            <a:pPr marL="0" indent="0">
              <a:buNone/>
            </a:pPr>
            <a:endParaRPr lang="en-AU" dirty="0" smtClean="0"/>
          </a:p>
          <a:p>
            <a:pPr marL="0" indent="0">
              <a:buNone/>
            </a:pPr>
            <a:r>
              <a:rPr lang="en-AU" sz="4000" dirty="0" smtClean="0"/>
              <a:t>Active </a:t>
            </a:r>
            <a:r>
              <a:rPr lang="en-AU" sz="4000" dirty="0"/>
              <a:t>Voice – </a:t>
            </a:r>
            <a:r>
              <a:rPr lang="en-AU" sz="4000" b="1" dirty="0"/>
              <a:t>Maria served an affidavit on the defendant. </a:t>
            </a:r>
            <a:endParaRPr lang="en-AU" sz="4000" dirty="0"/>
          </a:p>
          <a:p>
            <a:pPr marL="0" indent="0">
              <a:buNone/>
            </a:pPr>
            <a:endParaRPr lang="en-AU" sz="4000" dirty="0" smtClean="0"/>
          </a:p>
          <a:p>
            <a:pPr marL="0" indent="0">
              <a:buNone/>
            </a:pPr>
            <a:r>
              <a:rPr lang="en-AU" sz="4000" dirty="0" smtClean="0"/>
              <a:t>Passive </a:t>
            </a:r>
            <a:r>
              <a:rPr lang="en-AU" sz="4000" dirty="0"/>
              <a:t>Voice – </a:t>
            </a:r>
            <a:r>
              <a:rPr lang="en-AU" sz="4000" b="1" dirty="0"/>
              <a:t>The affidavit was served on the defendant by Maria. </a:t>
            </a:r>
            <a:endParaRPr lang="en-AU" sz="4000" dirty="0"/>
          </a:p>
          <a:p>
            <a:endParaRPr lang="en-AU" sz="4000" dirty="0"/>
          </a:p>
        </p:txBody>
      </p:sp>
    </p:spTree>
    <p:extLst>
      <p:ext uri="{BB962C8B-B14F-4D97-AF65-F5344CB8AC3E}">
        <p14:creationId xmlns:p14="http://schemas.microsoft.com/office/powerpoint/2010/main" val="27776733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259</TotalTime>
  <Words>2535</Words>
  <Application>Microsoft Office PowerPoint</Application>
  <PresentationFormat>Widescreen</PresentationFormat>
  <Paragraphs>173</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Century Gothic</vt:lpstr>
      <vt:lpstr>Times New Roman</vt:lpstr>
      <vt:lpstr>Mesh</vt:lpstr>
      <vt:lpstr>Legal writing and Drafting Workshop</vt:lpstr>
      <vt:lpstr>Introduction </vt:lpstr>
      <vt:lpstr>Links</vt:lpstr>
      <vt:lpstr>Why and when do we write? </vt:lpstr>
      <vt:lpstr> Meeting the Expectations of a Bachelor of Laws graduate </vt:lpstr>
      <vt:lpstr>Key parts of a sentence  </vt:lpstr>
      <vt:lpstr>Example</vt:lpstr>
      <vt:lpstr> Run-on sentences  </vt:lpstr>
      <vt:lpstr> Active and Passive Voice. </vt:lpstr>
      <vt:lpstr>The Comma (,)</vt:lpstr>
      <vt:lpstr>Separate Clauses </vt:lpstr>
      <vt:lpstr> The Colon (:)  </vt:lpstr>
      <vt:lpstr> The semicolon (;)  </vt:lpstr>
      <vt:lpstr>Semicolon (cont.)</vt:lpstr>
      <vt:lpstr> Kirby’s 10 commandments. </vt:lpstr>
      <vt:lpstr>1. Begin with a short summary.</vt:lpstr>
      <vt:lpstr> 2. Short sentences. </vt:lpstr>
      <vt:lpstr>3. Use the active voice. </vt:lpstr>
      <vt:lpstr> 4.  Be careful of adjectives and adverbs. </vt:lpstr>
      <vt:lpstr>5. Prefer the shorter word to a longer word. </vt:lpstr>
      <vt:lpstr> 6. Remove sexist and unnecessarily gendered language. </vt:lpstr>
      <vt:lpstr>7. Avoid ambiguous expressions. </vt:lpstr>
      <vt:lpstr> 8. Ditch potboilers </vt:lpstr>
      <vt:lpstr> 9. Layout </vt:lpstr>
      <vt:lpstr> 10. Keep in mind the culture of the reader </vt:lpstr>
      <vt:lpstr>Break </vt:lpstr>
      <vt:lpstr>Basic IRAC </vt:lpstr>
      <vt:lpstr> Research memoranda </vt:lpstr>
      <vt:lpstr> The planning and preparation process </vt:lpstr>
      <vt:lpstr> Identifying issues and sub-issues </vt:lpstr>
      <vt:lpstr> Conducting legal research </vt:lpstr>
      <vt:lpstr> Planning the content of the memo </vt:lpstr>
      <vt:lpstr>Layout </vt:lpstr>
      <vt:lpstr> Practical considerations </vt:lpstr>
      <vt:lpstr> Formatting the memo </vt:lpstr>
      <vt:lpstr>Letter of advice </vt:lpstr>
      <vt:lpstr>The firms details </vt:lpstr>
      <vt:lpstr>The addressee’s details </vt:lpstr>
      <vt:lpstr>The Introductory paragraph </vt:lpstr>
      <vt:lpstr>The body of the letter </vt:lpstr>
      <vt:lpstr>The penultimate and concluding paragraphs </vt:lpstr>
      <vt:lpstr>The sign-off</vt:lpstr>
      <vt:lpstr>Chat GPT Discussion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writing and Drafting Workshop</dc:title>
  <dc:creator>Michael Bramberger</dc:creator>
  <cp:lastModifiedBy>Michael Bramberger</cp:lastModifiedBy>
  <cp:revision>31</cp:revision>
  <dcterms:created xsi:type="dcterms:W3CDTF">2023-03-21T04:19:38Z</dcterms:created>
  <dcterms:modified xsi:type="dcterms:W3CDTF">2023-03-24T00:32:02Z</dcterms:modified>
</cp:coreProperties>
</file>